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84" r:id="rId4"/>
    <p:sldId id="287" r:id="rId5"/>
    <p:sldId id="280" r:id="rId6"/>
    <p:sldId id="281" r:id="rId7"/>
    <p:sldId id="282" r:id="rId8"/>
    <p:sldId id="285" r:id="rId9"/>
    <p:sldId id="286" r:id="rId10"/>
    <p:sldId id="357" r:id="rId11"/>
    <p:sldId id="362" r:id="rId12"/>
    <p:sldId id="321" r:id="rId13"/>
    <p:sldId id="290" r:id="rId14"/>
    <p:sldId id="358" r:id="rId15"/>
    <p:sldId id="258" r:id="rId16"/>
    <p:sldId id="316" r:id="rId17"/>
    <p:sldId id="303" r:id="rId18"/>
    <p:sldId id="259" r:id="rId19"/>
    <p:sldId id="317" r:id="rId20"/>
    <p:sldId id="318" r:id="rId21"/>
    <p:sldId id="260" r:id="rId22"/>
    <p:sldId id="319" r:id="rId23"/>
    <p:sldId id="304" r:id="rId24"/>
    <p:sldId id="261" r:id="rId25"/>
    <p:sldId id="320" r:id="rId26"/>
    <p:sldId id="325" r:id="rId27"/>
    <p:sldId id="262" r:id="rId28"/>
    <p:sldId id="324" r:id="rId29"/>
    <p:sldId id="305" r:id="rId30"/>
    <p:sldId id="263" r:id="rId31"/>
    <p:sldId id="326" r:id="rId32"/>
    <p:sldId id="327" r:id="rId33"/>
    <p:sldId id="264" r:id="rId34"/>
    <p:sldId id="328" r:id="rId35"/>
    <p:sldId id="329" r:id="rId36"/>
    <p:sldId id="265" r:id="rId37"/>
    <p:sldId id="330" r:id="rId38"/>
    <p:sldId id="333" r:id="rId39"/>
    <p:sldId id="266" r:id="rId40"/>
    <p:sldId id="331" r:id="rId41"/>
    <p:sldId id="332" r:id="rId42"/>
    <p:sldId id="267" r:id="rId43"/>
    <p:sldId id="334" r:id="rId44"/>
    <p:sldId id="335" r:id="rId45"/>
    <p:sldId id="268" r:id="rId46"/>
    <p:sldId id="336" r:id="rId47"/>
    <p:sldId id="337" r:id="rId48"/>
    <p:sldId id="270" r:id="rId49"/>
    <p:sldId id="338" r:id="rId50"/>
    <p:sldId id="339" r:id="rId51"/>
    <p:sldId id="271" r:id="rId52"/>
    <p:sldId id="340" r:id="rId53"/>
    <p:sldId id="341" r:id="rId54"/>
    <p:sldId id="272" r:id="rId55"/>
    <p:sldId id="342" r:id="rId56"/>
    <p:sldId id="343" r:id="rId57"/>
    <p:sldId id="273" r:id="rId58"/>
    <p:sldId id="344" r:id="rId59"/>
    <p:sldId id="364" r:id="rId60"/>
    <p:sldId id="274" r:id="rId61"/>
    <p:sldId id="347" r:id="rId62"/>
    <p:sldId id="345" r:id="rId63"/>
    <p:sldId id="275" r:id="rId64"/>
    <p:sldId id="348" r:id="rId65"/>
    <p:sldId id="296" r:id="rId66"/>
    <p:sldId id="276" r:id="rId67"/>
    <p:sldId id="349" r:id="rId68"/>
    <p:sldId id="302" r:id="rId69"/>
    <p:sldId id="277" r:id="rId70"/>
    <p:sldId id="350" r:id="rId71"/>
    <p:sldId id="351" r:id="rId72"/>
    <p:sldId id="278" r:id="rId73"/>
    <p:sldId id="353" r:id="rId74"/>
    <p:sldId id="354" r:id="rId75"/>
    <p:sldId id="355" r:id="rId76"/>
    <p:sldId id="297" r:id="rId77"/>
    <p:sldId id="298" r:id="rId78"/>
    <p:sldId id="299" r:id="rId79"/>
    <p:sldId id="300" r:id="rId80"/>
    <p:sldId id="307" r:id="rId81"/>
    <p:sldId id="308" r:id="rId82"/>
    <p:sldId id="352" r:id="rId83"/>
    <p:sldId id="309" r:id="rId84"/>
    <p:sldId id="310" r:id="rId85"/>
    <p:sldId id="356" r:id="rId86"/>
    <p:sldId id="363" r:id="rId87"/>
    <p:sldId id="311" r:id="rId88"/>
    <p:sldId id="359" r:id="rId89"/>
    <p:sldId id="360" r:id="rId90"/>
    <p:sldId id="313" r:id="rId91"/>
    <p:sldId id="361" r:id="rId9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autoAdjust="0"/>
    <p:restoredTop sz="94727" autoAdjust="0"/>
  </p:normalViewPr>
  <p:slideViewPr>
    <p:cSldViewPr snapToGrid="0" snapToObjects="1">
      <p:cViewPr varScale="1">
        <p:scale>
          <a:sx n="83" d="100"/>
          <a:sy n="83" d="100"/>
        </p:scale>
        <p:origin x="-1426" y="-77"/>
      </p:cViewPr>
      <p:guideLst>
        <p:guide orient="horz" pos="2160"/>
        <p:guide pos="2880"/>
      </p:guideLst>
    </p:cSldViewPr>
  </p:slideViewPr>
  <p:outlineViewPr>
    <p:cViewPr>
      <p:scale>
        <a:sx n="33" d="100"/>
        <a:sy n="33" d="100"/>
      </p:scale>
      <p:origin x="0" y="530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11/23/2016</a:t>
            </a:fld>
            <a:endParaRPr lang="en-US"/>
          </a:p>
        </p:txBody>
      </p:sp>
      <p:sp>
        <p:nvSpPr>
          <p:cNvPr id="16" name="Slide Number Placeholder 15"/>
          <p:cNvSpPr>
            <a:spLocks noGrp="1"/>
          </p:cNvSpPr>
          <p:nvPr>
            <p:ph type="sldNum" sz="quarter" idx="11"/>
          </p:nvPr>
        </p:nvSpPr>
        <p:spPr/>
        <p:txBody>
          <a:bodyPr/>
          <a:lstStyle/>
          <a:p>
            <a:fld id="{D2E57653-3E58-4892-A7ED-712530ACC680}" type="slidenum">
              <a:rPr kumimoji="0" lang="en-US" smtClean="0"/>
              <a:pPr eaLnBrk="1" latinLnBrk="0" hangingPunct="1"/>
              <a:t>‹#›</a:t>
            </a:fld>
            <a:endParaRPr kumimoji="0" lang="en-US"/>
          </a:p>
        </p:txBody>
      </p:sp>
      <p:sp>
        <p:nvSpPr>
          <p:cNvPr id="17" name="Footer Placeholder 16"/>
          <p:cNvSpPr>
            <a:spLocks noGrp="1"/>
          </p:cNvSpPr>
          <p:nvPr>
            <p:ph type="ftr" sz="quarter" idx="12"/>
          </p:nvPr>
        </p:nvSpPr>
        <p:spPr/>
        <p:txBody>
          <a:bodyPr/>
          <a:lstStyle/>
          <a:p>
            <a:endParaRPr kumimoji="0"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11/23/2016</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11/23/2016</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pPr eaLnBrk="1" latinLnBrk="0" hangingPunct="1"/>
            <a:fld id="{B41ABA4E-CD72-497B-97AA-7213B3980F60}" type="datetimeFigureOut">
              <a:rPr lang="en-US" smtClean="0"/>
              <a:pPr eaLnBrk="1" latinLnBrk="0" hangingPunct="1"/>
              <a:t>11/23/2016</a:t>
            </a:fld>
            <a:endParaRPr lang="en-US"/>
          </a:p>
        </p:txBody>
      </p:sp>
      <p:sp>
        <p:nvSpPr>
          <p:cNvPr id="15" name="Slide Number Placeholder 14"/>
          <p:cNvSpPr>
            <a:spLocks noGrp="1"/>
          </p:cNvSpPr>
          <p:nvPr>
            <p:ph type="sldNum" sz="quarter" idx="15"/>
          </p:nvPr>
        </p:nvSpPr>
        <p:spPr/>
        <p:txBody>
          <a:bodyPr/>
          <a:lstStyle>
            <a:lvl1pPr algn="ctr">
              <a:defRPr/>
            </a:lvl1pPr>
          </a:lstStyle>
          <a:p>
            <a:fld id="{D2E57653-3E58-4892-A7ED-712530ACC680}" type="slidenum">
              <a:rPr kumimoji="0" lang="en-US" smtClean="0"/>
              <a:pPr eaLnBrk="1" latinLnBrk="0" hangingPunct="1"/>
              <a:t>‹#›</a:t>
            </a:fld>
            <a:endParaRPr kumimoji="0" lang="en-US"/>
          </a:p>
        </p:txBody>
      </p:sp>
      <p:sp>
        <p:nvSpPr>
          <p:cNvPr id="16" name="Footer Placeholder 15"/>
          <p:cNvSpPr>
            <a:spLocks noGrp="1"/>
          </p:cNvSpPr>
          <p:nvPr>
            <p:ph type="ftr" sz="quarter" idx="16"/>
          </p:nvPr>
        </p:nvSpPr>
        <p:spPr/>
        <p:txBody>
          <a:bodyPr/>
          <a:lstStyle/>
          <a:p>
            <a:endParaRPr kumimoji="0" lang="en-US"/>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11/23/2016</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11/23/2016</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
        <p:nvSpPr>
          <p:cNvPr id="8" name="Footer Placeholder 7"/>
          <p:cNvSpPr>
            <a:spLocks noGrp="1"/>
          </p:cNvSpPr>
          <p:nvPr>
            <p:ph type="ftr" sz="quarter" idx="11"/>
          </p:nvPr>
        </p:nvSpPr>
        <p:spPr/>
        <p:txBody>
          <a:bodyPr/>
          <a:lstStyle/>
          <a:p>
            <a:endParaRPr kumimoji="0" lang="en-US"/>
          </a:p>
        </p:txBody>
      </p:sp>
      <p:sp>
        <p:nvSpPr>
          <p:cNvPr id="7" name="Date Placeholder 6"/>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11/23/2016</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11/23/2016</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11/23/2016</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pPr eaLnBrk="1" latinLnBrk="0" hangingPunct="1"/>
            <a:fld id="{B41ABA4E-CD72-497B-97AA-7213B3980F60}" type="datetimeFigureOut">
              <a:rPr lang="en-US" smtClean="0"/>
              <a:pPr eaLnBrk="1" latinLnBrk="0" hangingPunct="1"/>
              <a:t>11/23/2016</a:t>
            </a:fld>
            <a:endParaRPr lang="en-US"/>
          </a:p>
        </p:txBody>
      </p:sp>
      <p:sp>
        <p:nvSpPr>
          <p:cNvPr id="9" name="Slide Number Placeholder 8"/>
          <p:cNvSpPr>
            <a:spLocks noGrp="1"/>
          </p:cNvSpPr>
          <p:nvPr>
            <p:ph type="sldNum" sz="quarter" idx="15"/>
          </p:nvPr>
        </p:nvSpPr>
        <p:spPr/>
        <p:txBody>
          <a:bodyPr/>
          <a:lstStyle/>
          <a:p>
            <a:fld id="{D2E57653-3E58-4892-A7ED-712530ACC680}" type="slidenum">
              <a:rPr kumimoji="0" lang="en-US" smtClean="0"/>
              <a:pPr eaLnBrk="1" latinLnBrk="0" hangingPunct="1"/>
              <a:t>‹#›</a:t>
            </a:fld>
            <a:endParaRPr kumimoji="0" lang="en-US"/>
          </a:p>
        </p:txBody>
      </p:sp>
      <p:sp>
        <p:nvSpPr>
          <p:cNvPr id="10" name="Footer Placeholder 9"/>
          <p:cNvSpPr>
            <a:spLocks noGrp="1"/>
          </p:cNvSpPr>
          <p:nvPr>
            <p:ph type="ftr" sz="quarter" idx="16"/>
          </p:nvPr>
        </p:nvSpPr>
        <p:spPr/>
        <p:txBody>
          <a:bodyPr/>
          <a:lstStyle/>
          <a:p>
            <a:endParaRPr kumimoji="0"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Drag picture to placeholder or click icon to add</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11/23/2016</a:t>
            </a:fld>
            <a:endParaRPr lang="en-US"/>
          </a:p>
        </p:txBody>
      </p:sp>
      <p:sp>
        <p:nvSpPr>
          <p:cNvPr id="9" name="Slide Number Placeholder 8"/>
          <p:cNvSpPr>
            <a:spLocks noGrp="1"/>
          </p:cNvSpPr>
          <p:nvPr>
            <p:ph type="sldNum" sz="quarter" idx="11"/>
          </p:nvPr>
        </p:nvSpPr>
        <p:spPr/>
        <p:txBody>
          <a:bodyPr/>
          <a:lstStyle/>
          <a:p>
            <a:fld id="{D2E57653-3E58-4892-A7ED-712530ACC680}" type="slidenum">
              <a:rPr kumimoji="0" lang="en-US" smtClean="0"/>
              <a:pPr eaLnBrk="1" latinLnBrk="0" hangingPunct="1"/>
              <a:t>‹#›</a:t>
            </a:fld>
            <a:endParaRPr kumimoji="0" lang="en-US"/>
          </a:p>
        </p:txBody>
      </p:sp>
      <p:sp>
        <p:nvSpPr>
          <p:cNvPr id="10" name="Footer Placeholder 9"/>
          <p:cNvSpPr>
            <a:spLocks noGrp="1"/>
          </p:cNvSpPr>
          <p:nvPr>
            <p:ph type="ftr" sz="quarter" idx="12"/>
          </p:nvPr>
        </p:nvSpPr>
        <p:spPr/>
        <p:txBody>
          <a:bodyPr/>
          <a:lstStyle/>
          <a:p>
            <a:endParaRPr kumimoji="0"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pPr eaLnBrk="1" latinLnBrk="0" hangingPunct="1"/>
            <a:fld id="{B41ABA4E-CD72-497B-97AA-7213B3980F60}" type="datetimeFigureOut">
              <a:rPr lang="en-US" smtClean="0"/>
              <a:pPr eaLnBrk="1" latinLnBrk="0" hangingPunct="1"/>
              <a:t>11/23/2016</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kumimoji="0"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D2E57653-3E58-4892-A7ED-712530ACC680}" type="slidenum">
              <a:rPr kumimoji="0" lang="en-US" smtClean="0"/>
              <a:pPr eaLnBrk="1" latinLnBrk="0" hangingPunct="1"/>
              <a:t>‹#›</a:t>
            </a:fld>
            <a:endParaRPr kumimoji="0"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2013-LOGO.tif"/>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1158" r="-61158"/>
          <a:stretch/>
        </p:blipFill>
        <p:spPr>
          <a:xfrm>
            <a:off x="457200" y="2149405"/>
            <a:ext cx="8229600" cy="3572047"/>
          </a:xfrm>
        </p:spPr>
      </p:pic>
      <p:sp>
        <p:nvSpPr>
          <p:cNvPr id="3" name="Title 2"/>
          <p:cNvSpPr>
            <a:spLocks noGrp="1"/>
          </p:cNvSpPr>
          <p:nvPr>
            <p:ph type="title"/>
          </p:nvPr>
        </p:nvSpPr>
        <p:spPr>
          <a:xfrm>
            <a:off x="457200" y="167889"/>
            <a:ext cx="8229600" cy="1659879"/>
          </a:xfrm>
        </p:spPr>
        <p:txBody>
          <a:bodyPr>
            <a:normAutofit/>
          </a:bodyPr>
          <a:lstStyle/>
          <a:p>
            <a:pPr algn="ctr"/>
            <a:r>
              <a:rPr lang="en-US" dirty="0" smtClean="0"/>
              <a:t>A Rosary Pilgrimage </a:t>
            </a:r>
            <a:br>
              <a:rPr lang="en-US" dirty="0" smtClean="0"/>
            </a:br>
            <a:r>
              <a:rPr lang="en-US" dirty="0" smtClean="0"/>
              <a:t>to the Holy Land</a:t>
            </a:r>
            <a:endParaRPr lang="en-US" dirty="0"/>
          </a:p>
        </p:txBody>
      </p:sp>
    </p:spTree>
    <p:extLst>
      <p:ext uri="{BB962C8B-B14F-4D97-AF65-F5344CB8AC3E}">
        <p14:creationId xmlns:p14="http://schemas.microsoft.com/office/powerpoint/2010/main" val="27776755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45651" y="457200"/>
            <a:ext cx="3417349" cy="1362752"/>
          </a:xfrm>
        </p:spPr>
        <p:txBody>
          <a:bodyPr>
            <a:normAutofit fontScale="90000"/>
          </a:bodyPr>
          <a:lstStyle/>
          <a:p>
            <a:pPr algn="ctr"/>
            <a:r>
              <a:rPr lang="en-US" sz="2800" dirty="0" smtClean="0"/>
              <a:t>THE</a:t>
            </a:r>
            <a:r>
              <a:rPr lang="en-US" dirty="0"/>
              <a:t> </a:t>
            </a:r>
            <a:r>
              <a:rPr lang="en-US" dirty="0" smtClean="0"/>
              <a:t/>
            </a:r>
            <a:br>
              <a:rPr lang="en-US" dirty="0" smtClean="0"/>
            </a:br>
            <a:r>
              <a:rPr lang="en-US" sz="2800" dirty="0" smtClean="0"/>
              <a:t>SEPARATION</a:t>
            </a:r>
            <a:br>
              <a:rPr lang="en-US" sz="2800" dirty="0" smtClean="0"/>
            </a:br>
            <a:r>
              <a:rPr lang="en-US" sz="2800" dirty="0" smtClean="0"/>
              <a:t> WALL </a:t>
            </a:r>
            <a:endParaRPr lang="en-US" sz="2800" dirty="0"/>
          </a:p>
        </p:txBody>
      </p:sp>
      <p:sp>
        <p:nvSpPr>
          <p:cNvPr id="8" name="Text Placeholder 7"/>
          <p:cNvSpPr>
            <a:spLocks noGrp="1"/>
          </p:cNvSpPr>
          <p:nvPr>
            <p:ph type="body" idx="2"/>
          </p:nvPr>
        </p:nvSpPr>
        <p:spPr>
          <a:xfrm>
            <a:off x="5345651" y="1819952"/>
            <a:ext cx="3420398" cy="4038022"/>
          </a:xfrm>
        </p:spPr>
        <p:txBody>
          <a:bodyPr>
            <a:normAutofit fontScale="85000" lnSpcReduction="10000"/>
          </a:bodyPr>
          <a:lstStyle/>
          <a:p>
            <a:r>
              <a:rPr lang="en-US" sz="2000" dirty="0" smtClean="0"/>
              <a:t>The separation wall is claimed to be a security measure against terrorism by the Israeli government.  Construction began in 2000 and it will be 440 miles upon completion.  About 15% of the wall is in Israel and 85% is in the West Bank, which is Palestinian territory occupied by Israel.  Right now, part of the wall is being built through a Catholic monastery – dividing their property in two.</a:t>
            </a:r>
            <a:endParaRPr lang="en-US" sz="2000" dirty="0"/>
          </a:p>
        </p:txBody>
      </p:sp>
      <p:pic>
        <p:nvPicPr>
          <p:cNvPr id="9" name="Content Placeholder 8" descr="map7_wb_wall.jpg"/>
          <p:cNvPicPr>
            <a:picLocks noGrp="1" noChangeAspect="1"/>
          </p:cNvPicPr>
          <p:nvPr>
            <p:ph sz="quarter" idx="1"/>
          </p:nvPr>
        </p:nvPicPr>
        <p:blipFill>
          <a:blip r:embed="rId2">
            <a:extLst>
              <a:ext uri="{28A0092B-C50C-407E-A947-70E740481C1C}">
                <a14:useLocalDpi xmlns:a14="http://schemas.microsoft.com/office/drawing/2010/main" val="0"/>
              </a:ext>
            </a:extLst>
          </a:blip>
          <a:srcRect l="-33532" r="-33532"/>
          <a:stretch>
            <a:fillRect/>
          </a:stretch>
        </p:blipFill>
        <p:spPr>
          <a:xfrm>
            <a:off x="0" y="457200"/>
            <a:ext cx="5800599" cy="5715000"/>
          </a:xfrm>
          <a:prstGeom prst="rect">
            <a:avLst/>
          </a:prstGeom>
        </p:spPr>
      </p:pic>
    </p:spTree>
    <p:extLst>
      <p:ext uri="{BB962C8B-B14F-4D97-AF65-F5344CB8AC3E}">
        <p14:creationId xmlns:p14="http://schemas.microsoft.com/office/powerpoint/2010/main" val="15207142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Life is a constant struggle, but…</a:t>
            </a:r>
            <a:endParaRPr lang="en-US" dirty="0"/>
          </a:p>
        </p:txBody>
      </p:sp>
      <p:pic>
        <p:nvPicPr>
          <p:cNvPr id="7" name="Picture 2" descr="http://ww2.hdnux.com/photos/14/57/44/3340605/3/628x47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8267" b="8267"/>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87481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SCN2287.JPG"/>
          <p:cNvPicPr>
            <a:picLocks noGrp="1" noChangeAspect="1"/>
          </p:cNvPicPr>
          <p:nvPr>
            <p:ph idx="1"/>
          </p:nvPr>
        </p:nvPicPr>
        <p:blipFill>
          <a:blip r:embed="rId2" cstate="print">
            <a:extLst>
              <a:ext uri="{28A0092B-C50C-407E-A947-70E740481C1C}">
                <a14:useLocalDpi xmlns:a14="http://schemas.microsoft.com/office/drawing/2010/main" val="0"/>
              </a:ext>
            </a:extLst>
          </a:blip>
          <a:srcRect t="12963" b="12963"/>
          <a:stretch>
            <a:fillRect/>
          </a:stretch>
        </p:blipFill>
        <p:spPr/>
      </p:pic>
      <p:sp>
        <p:nvSpPr>
          <p:cNvPr id="3" name="Title 2"/>
          <p:cNvSpPr>
            <a:spLocks noGrp="1"/>
          </p:cNvSpPr>
          <p:nvPr>
            <p:ph type="title"/>
          </p:nvPr>
        </p:nvSpPr>
        <p:spPr/>
        <p:txBody>
          <a:bodyPr>
            <a:normAutofit fontScale="90000"/>
          </a:bodyPr>
          <a:lstStyle/>
          <a:p>
            <a:pPr algn="ctr"/>
            <a:r>
              <a:rPr lang="en-US" dirty="0" smtClean="0"/>
              <a:t>Prayer is both their offense and defense against this obstacle to liberty &amp; dignity.</a:t>
            </a:r>
            <a:endParaRPr lang="en-US" dirty="0"/>
          </a:p>
        </p:txBody>
      </p:sp>
    </p:spTree>
    <p:extLst>
      <p:ext uri="{BB962C8B-B14F-4D97-AF65-F5344CB8AC3E}">
        <p14:creationId xmlns:p14="http://schemas.microsoft.com/office/powerpoint/2010/main" val="31889478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DSC_0221.JPG"/>
          <p:cNvPicPr>
            <a:picLocks noGrp="1" noChangeAspect="1"/>
          </p:cNvPicPr>
          <p:nvPr>
            <p:ph idx="1"/>
          </p:nvPr>
        </p:nvPicPr>
        <p:blipFill>
          <a:blip r:embed="rId2" cstate="print">
            <a:extLst>
              <a:ext uri="{28A0092B-C50C-407E-A947-70E740481C1C}">
                <a14:useLocalDpi xmlns:a14="http://schemas.microsoft.com/office/drawing/2010/main" val="0"/>
              </a:ext>
            </a:extLst>
          </a:blip>
          <a:srcRect t="8505" b="8505"/>
          <a:stretch>
            <a:fillRect/>
          </a:stretch>
        </p:blipFill>
        <p:spPr>
          <a:xfrm>
            <a:off x="457200" y="1524000"/>
            <a:ext cx="8229600" cy="4845538"/>
          </a:xfrm>
        </p:spPr>
      </p:pic>
      <p:sp>
        <p:nvSpPr>
          <p:cNvPr id="5" name="Title 4"/>
          <p:cNvSpPr>
            <a:spLocks noGrp="1"/>
          </p:cNvSpPr>
          <p:nvPr>
            <p:ph type="title"/>
          </p:nvPr>
        </p:nvSpPr>
        <p:spPr/>
        <p:txBody>
          <a:bodyPr>
            <a:normAutofit fontScale="90000"/>
          </a:bodyPr>
          <a:lstStyle/>
          <a:p>
            <a:pPr algn="ctr"/>
            <a:r>
              <a:rPr lang="en-US" dirty="0" smtClean="0"/>
              <a:t/>
            </a:r>
            <a:br>
              <a:rPr lang="en-US" dirty="0" smtClean="0"/>
            </a:br>
            <a:r>
              <a:rPr lang="en-US" dirty="0" smtClean="0"/>
              <a:t> Come and walk &amp; pray along with </a:t>
            </a:r>
            <a:br>
              <a:rPr lang="en-US" dirty="0" smtClean="0"/>
            </a:br>
            <a:r>
              <a:rPr lang="en-US" dirty="0" smtClean="0"/>
              <a:t>Jesus &amp; Mary in the Scriptures</a:t>
            </a:r>
            <a:endParaRPr lang="en-US" dirty="0"/>
          </a:p>
        </p:txBody>
      </p:sp>
    </p:spTree>
    <p:extLst>
      <p:ext uri="{BB962C8B-B14F-4D97-AF65-F5344CB8AC3E}">
        <p14:creationId xmlns:p14="http://schemas.microsoft.com/office/powerpoint/2010/main" val="16302907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PALESTINE IN THE TIME OF JESUS</a:t>
            </a:r>
            <a:endParaRPr lang="en-US" dirty="0"/>
          </a:p>
        </p:txBody>
      </p:sp>
      <p:pic>
        <p:nvPicPr>
          <p:cNvPr id="7" name="Picture Placeholder 6" descr="jesus_palestine.jpg"/>
          <p:cNvPicPr>
            <a:picLocks noGrp="1" noChangeAspect="1"/>
          </p:cNvPicPr>
          <p:nvPr>
            <p:ph type="pic" idx="1"/>
          </p:nvPr>
        </p:nvPicPr>
        <p:blipFill>
          <a:blip r:embed="rId2">
            <a:extLst>
              <a:ext uri="{28A0092B-C50C-407E-A947-70E740481C1C}">
                <a14:useLocalDpi xmlns:a14="http://schemas.microsoft.com/office/drawing/2010/main" val="0"/>
              </a:ext>
            </a:extLst>
          </a:blip>
          <a:srcRect l="-35409" r="-35409"/>
          <a:stretch>
            <a:fillRect/>
          </a:stretch>
        </p:blipFill>
        <p:spPr>
          <a:xfrm>
            <a:off x="457200" y="476157"/>
            <a:ext cx="6019800" cy="6007425"/>
          </a:xfrm>
        </p:spPr>
      </p:pic>
      <p:sp>
        <p:nvSpPr>
          <p:cNvPr id="6" name="Text Placeholder 5"/>
          <p:cNvSpPr>
            <a:spLocks noGrp="1"/>
          </p:cNvSpPr>
          <p:nvPr>
            <p:ph type="body" sz="half" idx="2"/>
          </p:nvPr>
        </p:nvSpPr>
        <p:spPr>
          <a:xfrm>
            <a:off x="6629400" y="2331814"/>
            <a:ext cx="2057400" cy="3687985"/>
          </a:xfrm>
        </p:spPr>
        <p:txBody>
          <a:bodyPr/>
          <a:lstStyle/>
          <a:p>
            <a:r>
              <a:rPr lang="en-US" dirty="0" smtClean="0"/>
              <a:t>This map shows the land of Palestine in the time of Jesus.  Many of the Gospel stories took place in the regions of Galilee, Judea and Samaria.</a:t>
            </a:r>
            <a:endParaRPr lang="en-US" dirty="0"/>
          </a:p>
        </p:txBody>
      </p:sp>
    </p:spTree>
    <p:extLst>
      <p:ext uri="{BB962C8B-B14F-4D97-AF65-F5344CB8AC3E}">
        <p14:creationId xmlns:p14="http://schemas.microsoft.com/office/powerpoint/2010/main" val="6713550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smtClean="0"/>
              <a:t>First Joyful Mystery – The Annunciation</a:t>
            </a:r>
            <a:endParaRPr lang="en-US" dirty="0"/>
          </a:p>
        </p:txBody>
      </p:sp>
      <p:pic>
        <p:nvPicPr>
          <p:cNvPr id="11" name="Content Placeholder 10" descr="Copy of DSC_0094.JPG"/>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l="20283" r="20283"/>
          <a:stretch>
            <a:fillRect/>
          </a:stretch>
        </p:blipFill>
        <p:spPr/>
      </p:pic>
      <p:pic>
        <p:nvPicPr>
          <p:cNvPr id="3" name="Content Placeholder 2" descr="DSC_0206.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t="12301" b="12301"/>
          <a:stretch>
            <a:fillRect/>
          </a:stretch>
        </p:blipFill>
        <p:spPr/>
      </p:pic>
    </p:spTree>
    <p:extLst>
      <p:ext uri="{BB962C8B-B14F-4D97-AF65-F5344CB8AC3E}">
        <p14:creationId xmlns:p14="http://schemas.microsoft.com/office/powerpoint/2010/main" val="22728729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The Basilica of the Annunciation - Nazareth</a:t>
            </a:r>
            <a:endParaRPr lang="en-US" dirty="0"/>
          </a:p>
        </p:txBody>
      </p:sp>
      <p:sp>
        <p:nvSpPr>
          <p:cNvPr id="3" name="Content Placeholder 2"/>
          <p:cNvSpPr>
            <a:spLocks noGrp="1"/>
          </p:cNvSpPr>
          <p:nvPr>
            <p:ph sz="half" idx="1"/>
          </p:nvPr>
        </p:nvSpPr>
        <p:spPr>
          <a:xfrm>
            <a:off x="457200" y="1524000"/>
            <a:ext cx="4871174" cy="4572000"/>
          </a:xfrm>
        </p:spPr>
        <p:txBody>
          <a:bodyPr>
            <a:normAutofit lnSpcReduction="10000"/>
          </a:bodyPr>
          <a:lstStyle/>
          <a:p>
            <a:pPr marL="0" indent="0">
              <a:buNone/>
            </a:pPr>
            <a:r>
              <a:rPr lang="en-US" sz="2400" dirty="0" smtClean="0"/>
              <a:t>The Basilica of the Annunciation was consecrated in 1969 and it is the fifth church built on the site. It is owned and maintained by the Franciscan Custody.  The Crypt in the Grotto is the exact spot where the Angel Gabriel appeared to Mary to announce that she was chosen to be the Mother of God.  The inscription under the altar in the Crypt reads:</a:t>
            </a:r>
          </a:p>
          <a:p>
            <a:pPr marL="0" indent="0" algn="ctr">
              <a:buNone/>
            </a:pPr>
            <a:r>
              <a:rPr lang="en-US" sz="2400" dirty="0" smtClean="0"/>
              <a:t> “The Word became flesh here” </a:t>
            </a:r>
          </a:p>
          <a:p>
            <a:pPr marL="0" indent="0" algn="ctr">
              <a:buNone/>
            </a:pPr>
            <a:r>
              <a:rPr lang="en-US" sz="2400" dirty="0" smtClean="0"/>
              <a:t>(cf. </a:t>
            </a:r>
            <a:r>
              <a:rPr lang="en-US" sz="2400" dirty="0" err="1" smtClean="0"/>
              <a:t>Jn</a:t>
            </a:r>
            <a:r>
              <a:rPr lang="en-US" sz="2400" dirty="0" smtClean="0"/>
              <a:t> 1:14). </a:t>
            </a:r>
            <a:endParaRPr lang="en-US" sz="2400" dirty="0"/>
          </a:p>
        </p:txBody>
      </p:sp>
      <p:pic>
        <p:nvPicPr>
          <p:cNvPr id="5" name="Content Placeholder 4" descr="DSC_0200.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4822" r="4822"/>
          <a:stretch>
            <a:fillRect/>
          </a:stretch>
        </p:blipFill>
        <p:spPr>
          <a:xfrm>
            <a:off x="5780921" y="1524000"/>
            <a:ext cx="2773673" cy="4572000"/>
          </a:xfrm>
        </p:spPr>
      </p:pic>
    </p:spTree>
    <p:extLst>
      <p:ext uri="{BB962C8B-B14F-4D97-AF65-F5344CB8AC3E}">
        <p14:creationId xmlns:p14="http://schemas.microsoft.com/office/powerpoint/2010/main" val="23115864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descr="http://photos.travelblog.org/Photos/11053/550368/f/5673732-Basilica_of_the_Annunciation_-_Nazareth-_Israel-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10" y="559374"/>
            <a:ext cx="8195202" cy="5820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91051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Second Joyful Mystery – The Visitation</a:t>
            </a:r>
            <a:endParaRPr lang="en-US" dirty="0"/>
          </a:p>
        </p:txBody>
      </p:sp>
      <p:pic>
        <p:nvPicPr>
          <p:cNvPr id="5" name="Content Placeholder 4" descr="DSC_0226.JPG"/>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t="12301" b="12301"/>
          <a:stretch>
            <a:fillRect/>
          </a:stretch>
        </p:blipFill>
        <p:spPr/>
      </p:pic>
      <p:pic>
        <p:nvPicPr>
          <p:cNvPr id="6" name="Content Placeholder 5" descr="DSC_0405.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20477" r="20477"/>
          <a:stretch>
            <a:fillRect/>
          </a:stretch>
        </p:blipFill>
        <p:spPr>
          <a:xfrm>
            <a:off x="4648200" y="1524000"/>
            <a:ext cx="4059238" cy="4571999"/>
          </a:xfrm>
        </p:spPr>
      </p:pic>
    </p:spTree>
    <p:extLst>
      <p:ext uri="{BB962C8B-B14F-4D97-AF65-F5344CB8AC3E}">
        <p14:creationId xmlns:p14="http://schemas.microsoft.com/office/powerpoint/2010/main" val="41316654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484"/>
            <a:ext cx="8229600" cy="1219200"/>
          </a:xfrm>
        </p:spPr>
        <p:txBody>
          <a:bodyPr>
            <a:normAutofit fontScale="90000"/>
          </a:bodyPr>
          <a:lstStyle/>
          <a:p>
            <a:pPr algn="ctr"/>
            <a:r>
              <a:rPr lang="en-US" dirty="0" smtClean="0"/>
              <a:t>The Church of the Visitation – </a:t>
            </a:r>
            <a:br>
              <a:rPr lang="en-US" dirty="0" smtClean="0"/>
            </a:br>
            <a:r>
              <a:rPr lang="en-US" dirty="0" err="1" smtClean="0"/>
              <a:t>Ein</a:t>
            </a:r>
            <a:r>
              <a:rPr lang="en-US" dirty="0" smtClean="0"/>
              <a:t> </a:t>
            </a:r>
            <a:r>
              <a:rPr lang="en-US" dirty="0" err="1" smtClean="0"/>
              <a:t>Karem</a:t>
            </a:r>
            <a:endParaRPr lang="en-US" dirty="0"/>
          </a:p>
        </p:txBody>
      </p:sp>
      <p:sp>
        <p:nvSpPr>
          <p:cNvPr id="3" name="Content Placeholder 2"/>
          <p:cNvSpPr>
            <a:spLocks noGrp="1"/>
          </p:cNvSpPr>
          <p:nvPr>
            <p:ph sz="half" idx="1"/>
          </p:nvPr>
        </p:nvSpPr>
        <p:spPr>
          <a:xfrm>
            <a:off x="457200" y="1524000"/>
            <a:ext cx="4059936" cy="4571999"/>
          </a:xfrm>
        </p:spPr>
        <p:txBody>
          <a:bodyPr>
            <a:noAutofit/>
          </a:bodyPr>
          <a:lstStyle/>
          <a:p>
            <a:r>
              <a:rPr lang="en-US" sz="2400" dirty="0" smtClean="0"/>
              <a:t>The Church of the Visitation in </a:t>
            </a:r>
            <a:r>
              <a:rPr lang="en-US" sz="2400" dirty="0" err="1" smtClean="0"/>
              <a:t>Ein</a:t>
            </a:r>
            <a:r>
              <a:rPr lang="en-US" sz="2400" dirty="0" smtClean="0"/>
              <a:t> </a:t>
            </a:r>
            <a:r>
              <a:rPr lang="en-US" sz="2400" dirty="0" err="1" smtClean="0"/>
              <a:t>Karem</a:t>
            </a:r>
            <a:r>
              <a:rPr lang="en-US" sz="2400" dirty="0" smtClean="0"/>
              <a:t> is the site of Mary’s visit to her cousin, Elizabeth.  The first church on this site was built by the Crusaders.  The current church was built in 1935 and is owned by the Franciscan Custody.  The walls surrounding the church are adorned by plaques of the “</a:t>
            </a:r>
            <a:r>
              <a:rPr lang="en-US" sz="2400" dirty="0" err="1" smtClean="0"/>
              <a:t>Magnificat</a:t>
            </a:r>
            <a:r>
              <a:rPr lang="en-US" sz="2400" dirty="0" smtClean="0"/>
              <a:t>” in 45 languages.</a:t>
            </a:r>
            <a:endParaRPr lang="en-US" sz="2400" dirty="0"/>
          </a:p>
        </p:txBody>
      </p:sp>
      <p:pic>
        <p:nvPicPr>
          <p:cNvPr id="5" name="Content Placeholder 5" descr="DSC_0237.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20270" r="20270"/>
          <a:stretch>
            <a:fillRect/>
          </a:stretch>
        </p:blipFill>
        <p:spPr/>
      </p:pic>
    </p:spTree>
    <p:extLst>
      <p:ext uri="{BB962C8B-B14F-4D97-AF65-F5344CB8AC3E}">
        <p14:creationId xmlns:p14="http://schemas.microsoft.com/office/powerpoint/2010/main" val="27902987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Welcome to Israel!</a:t>
            </a:r>
            <a:endParaRPr lang="en-US" dirty="0"/>
          </a:p>
        </p:txBody>
      </p:sp>
      <p:pic>
        <p:nvPicPr>
          <p:cNvPr id="9" name="Content Placeholder 8" descr="Copy of DSC_0002.JPG"/>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t="12301" b="12301"/>
          <a:stretch>
            <a:fillRect/>
          </a:stretch>
        </p:blipFill>
        <p:spPr/>
      </p:pic>
      <p:pic>
        <p:nvPicPr>
          <p:cNvPr id="14" name="Content Placeholder 13" descr="DSC_0013.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t="-34101" b="-34101"/>
          <a:stretch>
            <a:fillRect/>
          </a:stretch>
        </p:blipFill>
        <p:spPr/>
      </p:pic>
    </p:spTree>
    <p:extLst>
      <p:ext uri="{BB962C8B-B14F-4D97-AF65-F5344CB8AC3E}">
        <p14:creationId xmlns:p14="http://schemas.microsoft.com/office/powerpoint/2010/main" val="36015367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SC_026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121190"/>
          </a:xfrm>
          <a:prstGeom prst="rect">
            <a:avLst/>
          </a:prstGeom>
        </p:spPr>
      </p:pic>
    </p:spTree>
    <p:extLst>
      <p:ext uri="{BB962C8B-B14F-4D97-AF65-F5344CB8AC3E}">
        <p14:creationId xmlns:p14="http://schemas.microsoft.com/office/powerpoint/2010/main" val="27001467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Third Joyful Mystery – The Nativity</a:t>
            </a:r>
            <a:endParaRPr lang="en-US" dirty="0"/>
          </a:p>
        </p:txBody>
      </p:sp>
      <p:pic>
        <p:nvPicPr>
          <p:cNvPr id="5" name="Content Placeholder 4" descr="DSC_0322.JPG"/>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l="20283" r="20283"/>
          <a:stretch>
            <a:fillRect/>
          </a:stretch>
        </p:blipFill>
        <p:spPr/>
      </p:pic>
      <p:pic>
        <p:nvPicPr>
          <p:cNvPr id="4" name="Content Placeholder 3" descr="DSC_0503.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t="-34664" b="-34664"/>
          <a:stretch>
            <a:fillRect/>
          </a:stretch>
        </p:blipFill>
        <p:spPr>
          <a:xfrm rot="16200000">
            <a:off x="4445000" y="1221154"/>
            <a:ext cx="4572000" cy="5177692"/>
          </a:xfrm>
        </p:spPr>
      </p:pic>
    </p:spTree>
    <p:extLst>
      <p:ext uri="{BB962C8B-B14F-4D97-AF65-F5344CB8AC3E}">
        <p14:creationId xmlns:p14="http://schemas.microsoft.com/office/powerpoint/2010/main" val="24660518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389658"/>
          </a:xfrm>
        </p:spPr>
        <p:txBody>
          <a:bodyPr>
            <a:noAutofit/>
          </a:bodyPr>
          <a:lstStyle/>
          <a:p>
            <a:pPr algn="ctr"/>
            <a:r>
              <a:rPr lang="en-US" sz="4400" dirty="0" smtClean="0"/>
              <a:t>The Church of the Nativity - Bethlehem</a:t>
            </a:r>
            <a:endParaRPr lang="en-US" sz="4400" dirty="0"/>
          </a:p>
        </p:txBody>
      </p:sp>
      <p:sp>
        <p:nvSpPr>
          <p:cNvPr id="3" name="Content Placeholder 2"/>
          <p:cNvSpPr>
            <a:spLocks noGrp="1"/>
          </p:cNvSpPr>
          <p:nvPr>
            <p:ph sz="half" idx="1"/>
          </p:nvPr>
        </p:nvSpPr>
        <p:spPr>
          <a:xfrm>
            <a:off x="322256" y="1542058"/>
            <a:ext cx="4194880" cy="4553942"/>
          </a:xfrm>
        </p:spPr>
        <p:txBody>
          <a:bodyPr>
            <a:noAutofit/>
          </a:bodyPr>
          <a:lstStyle/>
          <a:p>
            <a:r>
              <a:rPr lang="en-US" sz="2000" dirty="0" smtClean="0"/>
              <a:t>The Church of the Nativity is the oldest Christian church in the world.  It was built in the 4</a:t>
            </a:r>
            <a:r>
              <a:rPr lang="en-US" sz="2000" baseline="30000" dirty="0" smtClean="0"/>
              <a:t>th</a:t>
            </a:r>
            <a:r>
              <a:rPr lang="en-US" sz="2000" dirty="0" smtClean="0"/>
              <a:t> century by the Roman Emperor Constantine and his mother, St. Helena.  It was not destroyed during the Persian invasion in 614 A.D.  The Grotto underneath the main church is the place where the Virgin Mary gave birth to Jesus with St. Joseph at her side.  The entrance to the church was shortened to discourage Muslim invaders on horseback from riding into the church. </a:t>
            </a:r>
            <a:endParaRPr lang="en-US" sz="2000" dirty="0"/>
          </a:p>
        </p:txBody>
      </p:sp>
      <p:pic>
        <p:nvPicPr>
          <p:cNvPr id="8" name="Content Placeholder 7" descr="DSC_0447.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t="-34664" b="-34664"/>
          <a:stretch>
            <a:fillRect/>
          </a:stretch>
        </p:blipFill>
        <p:spPr>
          <a:xfrm rot="16200000">
            <a:off x="4475673" y="1427673"/>
            <a:ext cx="4315968" cy="5020686"/>
          </a:xfrm>
        </p:spPr>
      </p:pic>
    </p:spTree>
    <p:extLst>
      <p:ext uri="{BB962C8B-B14F-4D97-AF65-F5344CB8AC3E}">
        <p14:creationId xmlns:p14="http://schemas.microsoft.com/office/powerpoint/2010/main" val="9450314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6" descr="http://ptsisrael2010.files.wordpress.com/2010/01/israel-bethlehem-0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84549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Fourth Joyful Mystery – </a:t>
            </a:r>
            <a:br>
              <a:rPr lang="en-US" dirty="0" smtClean="0"/>
            </a:br>
            <a:r>
              <a:rPr lang="en-US" dirty="0" smtClean="0"/>
              <a:t>The Presentation</a:t>
            </a:r>
            <a:endParaRPr lang="en-US" dirty="0"/>
          </a:p>
        </p:txBody>
      </p:sp>
      <p:pic>
        <p:nvPicPr>
          <p:cNvPr id="5" name="Content Placeholder 4" descr="DSC_0359.JPG"/>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l="20283" r="20283"/>
          <a:stretch>
            <a:fillRect/>
          </a:stretch>
        </p:blipFill>
        <p:spPr/>
      </p:pic>
      <p:pic>
        <p:nvPicPr>
          <p:cNvPr id="6" name="Content Placeholder 5" descr="Copy of DSC_0078.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t="12301" b="12301"/>
          <a:stretch>
            <a:fillRect/>
          </a:stretch>
        </p:blipFill>
        <p:spPr/>
      </p:pic>
    </p:spTree>
    <p:extLst>
      <p:ext uri="{BB962C8B-B14F-4D97-AF65-F5344CB8AC3E}">
        <p14:creationId xmlns:p14="http://schemas.microsoft.com/office/powerpoint/2010/main" val="16201972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Temple </a:t>
            </a:r>
            <a:endParaRPr lang="en-US" dirty="0"/>
          </a:p>
        </p:txBody>
      </p:sp>
      <p:sp>
        <p:nvSpPr>
          <p:cNvPr id="3" name="Content Placeholder 2"/>
          <p:cNvSpPr>
            <a:spLocks noGrp="1"/>
          </p:cNvSpPr>
          <p:nvPr>
            <p:ph sz="half" idx="1"/>
          </p:nvPr>
        </p:nvSpPr>
        <p:spPr/>
        <p:txBody>
          <a:bodyPr>
            <a:normAutofit/>
          </a:bodyPr>
          <a:lstStyle/>
          <a:p>
            <a:r>
              <a:rPr lang="en-US" sz="2000" dirty="0" smtClean="0"/>
              <a:t>The Temple was the center of Jewish worship.  Mary and Joseph brought Jesus to the Temple to consecrate Him to God.  It was a requirement of their religion to offer the first- born son to God.  They met Simeon and Anna in the Temple.  Simeon prophesied the joys and sorrows that would come to Jesus and Mary.  The Temple was destroyed by the Romans in 70 A.D. and all that is left is the Temple mount.</a:t>
            </a:r>
            <a:endParaRPr lang="en-US" sz="2000" dirty="0"/>
          </a:p>
        </p:txBody>
      </p:sp>
      <p:pic>
        <p:nvPicPr>
          <p:cNvPr id="5" name="Content Placeholder 4" descr="IMG_1047.jpg"/>
          <p:cNvPicPr>
            <a:picLocks noGrp="1" noChangeAspect="1"/>
          </p:cNvPicPr>
          <p:nvPr>
            <p:ph sz="half" idx="2"/>
          </p:nvPr>
        </p:nvPicPr>
        <p:blipFill>
          <a:blip r:embed="rId2">
            <a:extLst>
              <a:ext uri="{28A0092B-C50C-407E-A947-70E740481C1C}">
                <a14:useLocalDpi xmlns:a14="http://schemas.microsoft.com/office/drawing/2010/main" val="0"/>
              </a:ext>
            </a:extLst>
          </a:blip>
          <a:srcRect l="20417" r="20417"/>
          <a:stretch>
            <a:fillRect/>
          </a:stretch>
        </p:blipFill>
        <p:spPr/>
      </p:pic>
    </p:spTree>
    <p:extLst>
      <p:ext uri="{BB962C8B-B14F-4D97-AF65-F5344CB8AC3E}">
        <p14:creationId xmlns:p14="http://schemas.microsoft.com/office/powerpoint/2010/main" val="662946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SC_018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3368" y="496376"/>
            <a:ext cx="8316164" cy="5898098"/>
          </a:xfrm>
          <a:prstGeom prst="rect">
            <a:avLst/>
          </a:prstGeom>
        </p:spPr>
      </p:pic>
    </p:spTree>
    <p:extLst>
      <p:ext uri="{BB962C8B-B14F-4D97-AF65-F5344CB8AC3E}">
        <p14:creationId xmlns:p14="http://schemas.microsoft.com/office/powerpoint/2010/main" val="5256209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Fifth Joyful Mystery – </a:t>
            </a:r>
            <a:br>
              <a:rPr lang="en-US" dirty="0" smtClean="0"/>
            </a:br>
            <a:r>
              <a:rPr lang="en-US" dirty="0" smtClean="0"/>
              <a:t>Finding Jesus in the Temple</a:t>
            </a:r>
            <a:endParaRPr lang="en-US" dirty="0"/>
          </a:p>
        </p:txBody>
      </p:sp>
      <p:pic>
        <p:nvPicPr>
          <p:cNvPr id="3" name="Content Placeholder 2" descr="DSC_0193.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t="12301" b="12301"/>
          <a:stretch>
            <a:fillRect/>
          </a:stretch>
        </p:blipFill>
        <p:spPr/>
      </p:pic>
      <p:pic>
        <p:nvPicPr>
          <p:cNvPr id="7" name="Content Placeholder 6" descr="DSC_0354.JPG"/>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l="20283" r="20283"/>
          <a:stretch>
            <a:fillRect/>
          </a:stretch>
        </p:blipFill>
        <p:spPr/>
      </p:pic>
    </p:spTree>
    <p:extLst>
      <p:ext uri="{BB962C8B-B14F-4D97-AF65-F5344CB8AC3E}">
        <p14:creationId xmlns:p14="http://schemas.microsoft.com/office/powerpoint/2010/main" val="36060930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History of Pilgrimage</a:t>
            </a:r>
            <a:endParaRPr lang="en-US" dirty="0"/>
          </a:p>
        </p:txBody>
      </p:sp>
      <p:sp>
        <p:nvSpPr>
          <p:cNvPr id="3" name="Content Placeholder 2"/>
          <p:cNvSpPr>
            <a:spLocks noGrp="1"/>
          </p:cNvSpPr>
          <p:nvPr>
            <p:ph sz="half" idx="1"/>
          </p:nvPr>
        </p:nvSpPr>
        <p:spPr>
          <a:xfrm>
            <a:off x="457200" y="1782036"/>
            <a:ext cx="3309157" cy="4313963"/>
          </a:xfrm>
        </p:spPr>
        <p:txBody>
          <a:bodyPr>
            <a:normAutofit/>
          </a:bodyPr>
          <a:lstStyle/>
          <a:p>
            <a:r>
              <a:rPr lang="en-US" sz="2000" dirty="0" smtClean="0"/>
              <a:t>During the time of Jesus, Jewish worshippers were required to make three pilgrimages a year.  The three feasts were Passover, Pentecost (or Weeks) and Tabernacles (or Tents or Booths).  Jesus, Mary and Joseph were in Jerusalem on pilgrimage when Jesus stayed behind in the Temple.</a:t>
            </a:r>
            <a:endParaRPr lang="en-US" sz="2000" dirty="0"/>
          </a:p>
        </p:txBody>
      </p:sp>
      <p:pic>
        <p:nvPicPr>
          <p:cNvPr id="5" name="Content Placeholder 4" descr="DSC_0356.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16389" r="16389"/>
          <a:stretch>
            <a:fillRect/>
          </a:stretch>
        </p:blipFill>
        <p:spPr>
          <a:xfrm>
            <a:off x="4116388" y="1524000"/>
            <a:ext cx="4591050" cy="4572000"/>
          </a:xfrm>
        </p:spPr>
      </p:pic>
    </p:spTree>
    <p:extLst>
      <p:ext uri="{BB962C8B-B14F-4D97-AF65-F5344CB8AC3E}">
        <p14:creationId xmlns:p14="http://schemas.microsoft.com/office/powerpoint/2010/main" val="16203109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http://1.bp.blogspot.com/_6FbU2Wm8XDI/TPsWB9OA3lI/AAAAAAAAAUU/wCCHoLjtQp8/s1600/Finding%2BJesus%2Bin%2Bthe%2BTemp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86398"/>
            <a:ext cx="8631238" cy="595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57754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A Land of Contrasts…</a:t>
            </a:r>
            <a:endParaRPr lang="en-US" dirty="0"/>
          </a:p>
        </p:txBody>
      </p:sp>
      <p:pic>
        <p:nvPicPr>
          <p:cNvPr id="6" name="Content Placeholder 5" descr="DSC_0358.jpg"/>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l="-16373" r="-16373"/>
          <a:stretch>
            <a:fillRect/>
          </a:stretch>
        </p:blipFill>
        <p:spPr/>
      </p:pic>
      <p:pic>
        <p:nvPicPr>
          <p:cNvPr id="9" name="Content Placeholder 8" descr="DSC_0383.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t="12301" b="12301"/>
          <a:stretch>
            <a:fillRect/>
          </a:stretch>
        </p:blipFill>
        <p:spPr>
          <a:xfrm>
            <a:off x="4648200" y="1539490"/>
            <a:ext cx="4059936" cy="4572000"/>
          </a:xfrm>
        </p:spPr>
      </p:pic>
    </p:spTree>
    <p:extLst>
      <p:ext uri="{BB962C8B-B14F-4D97-AF65-F5344CB8AC3E}">
        <p14:creationId xmlns:p14="http://schemas.microsoft.com/office/powerpoint/2010/main" val="33318828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First Luminous Mystery – </a:t>
            </a:r>
            <a:br>
              <a:rPr lang="en-US" dirty="0" smtClean="0"/>
            </a:br>
            <a:r>
              <a:rPr lang="en-US" dirty="0" smtClean="0"/>
              <a:t>Baptism of the Lord in the Jordan</a:t>
            </a:r>
            <a:endParaRPr lang="en-US" dirty="0"/>
          </a:p>
        </p:txBody>
      </p:sp>
      <p:pic>
        <p:nvPicPr>
          <p:cNvPr id="5" name="Content Placeholder 4" descr="DSC_0163.JPG"/>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t="12301" b="12301"/>
          <a:stretch>
            <a:fillRect/>
          </a:stretch>
        </p:blipFill>
        <p:spPr/>
      </p:pic>
      <p:pic>
        <p:nvPicPr>
          <p:cNvPr id="3" name="Content Placeholder 2" descr="DSC_0368.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20283" r="20283"/>
          <a:stretch>
            <a:fillRect/>
          </a:stretch>
        </p:blipFill>
        <p:spPr/>
      </p:pic>
    </p:spTree>
    <p:extLst>
      <p:ext uri="{BB962C8B-B14F-4D97-AF65-F5344CB8AC3E}">
        <p14:creationId xmlns:p14="http://schemas.microsoft.com/office/powerpoint/2010/main" val="14821983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Renewing Baptismal Promises</a:t>
            </a:r>
            <a:endParaRPr lang="en-US" dirty="0"/>
          </a:p>
        </p:txBody>
      </p:sp>
      <p:sp>
        <p:nvSpPr>
          <p:cNvPr id="3" name="Content Placeholder 2"/>
          <p:cNvSpPr>
            <a:spLocks noGrp="1"/>
          </p:cNvSpPr>
          <p:nvPr>
            <p:ph sz="half" idx="1"/>
          </p:nvPr>
        </p:nvSpPr>
        <p:spPr>
          <a:xfrm>
            <a:off x="457200" y="1763078"/>
            <a:ext cx="4059936" cy="4332922"/>
          </a:xfrm>
        </p:spPr>
        <p:txBody>
          <a:bodyPr>
            <a:normAutofit lnSpcReduction="10000"/>
          </a:bodyPr>
          <a:lstStyle/>
          <a:p>
            <a:r>
              <a:rPr lang="en-US" sz="2000" dirty="0" smtClean="0"/>
              <a:t>St. John the Baptist was calling  people into the desert for a baptism of repentance that prepared the way for the coming of Jesus.  There are at least two sites in Israel that claim to be the site of the Baptism of Jesus – one is quite commercial and the other is merely a deck on the shores of the Jordan river with the country of Jordan on the opposite bank.  Israeli military personnel guard this site because it is so close to that border.</a:t>
            </a:r>
            <a:endParaRPr lang="en-US" sz="2000" dirty="0"/>
          </a:p>
        </p:txBody>
      </p:sp>
      <p:pic>
        <p:nvPicPr>
          <p:cNvPr id="5" name="Content Placeholder 4" descr="DSC_0384.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20283" r="20283"/>
          <a:stretch>
            <a:fillRect/>
          </a:stretch>
        </p:blipFill>
        <p:spPr/>
      </p:pic>
    </p:spTree>
    <p:extLst>
      <p:ext uri="{BB962C8B-B14F-4D97-AF65-F5344CB8AC3E}">
        <p14:creationId xmlns:p14="http://schemas.microsoft.com/office/powerpoint/2010/main" val="1175493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SC_038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299" y="569370"/>
            <a:ext cx="8530294" cy="5551819"/>
          </a:xfrm>
          <a:prstGeom prst="rect">
            <a:avLst/>
          </a:prstGeom>
        </p:spPr>
      </p:pic>
    </p:spTree>
    <p:extLst>
      <p:ext uri="{BB962C8B-B14F-4D97-AF65-F5344CB8AC3E}">
        <p14:creationId xmlns:p14="http://schemas.microsoft.com/office/powerpoint/2010/main" val="4747294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Second Luminous Mystery – The First Miracle at the Wedding at Cana</a:t>
            </a:r>
            <a:endParaRPr lang="en-US" dirty="0"/>
          </a:p>
        </p:txBody>
      </p:sp>
      <p:pic>
        <p:nvPicPr>
          <p:cNvPr id="5" name="Content Placeholder 4" descr="Copy of DSC_0064.JPG"/>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13521" r="32503"/>
          <a:stretch/>
        </p:blipFill>
        <p:spPr>
          <a:xfrm>
            <a:off x="487789" y="1524000"/>
            <a:ext cx="3987800" cy="4572000"/>
          </a:xfrm>
        </p:spPr>
      </p:pic>
      <p:pic>
        <p:nvPicPr>
          <p:cNvPr id="4" name="Content Placeholder 3" descr="DSC_0145.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t="-34664" b="-34664"/>
          <a:stretch>
            <a:fillRect/>
          </a:stretch>
        </p:blipFill>
        <p:spPr>
          <a:xfrm rot="16200000">
            <a:off x="4464538" y="1221153"/>
            <a:ext cx="4572000" cy="5177693"/>
          </a:xfrm>
        </p:spPr>
      </p:pic>
    </p:spTree>
    <p:extLst>
      <p:ext uri="{BB962C8B-B14F-4D97-AF65-F5344CB8AC3E}">
        <p14:creationId xmlns:p14="http://schemas.microsoft.com/office/powerpoint/2010/main" val="39916264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Wedding Church - Cana</a:t>
            </a:r>
            <a:endParaRPr lang="en-US" dirty="0"/>
          </a:p>
        </p:txBody>
      </p:sp>
      <p:sp>
        <p:nvSpPr>
          <p:cNvPr id="3" name="Content Placeholder 2"/>
          <p:cNvSpPr>
            <a:spLocks noGrp="1"/>
          </p:cNvSpPr>
          <p:nvPr>
            <p:ph sz="half" idx="1"/>
          </p:nvPr>
        </p:nvSpPr>
        <p:spPr/>
        <p:txBody>
          <a:bodyPr>
            <a:normAutofit lnSpcReduction="10000"/>
          </a:bodyPr>
          <a:lstStyle/>
          <a:p>
            <a:r>
              <a:rPr lang="en-US" sz="2000" dirty="0" smtClean="0"/>
              <a:t>The Wedding Church of Cana, known as the Franciscan Church of the Miracle, was built in 1879. It was built over the ruins of the synagogue where Jesus performed His first miracle of turning the water to wine at the request of the Blessed Virgin Mary.  Excavation has unearthed an inscription in Aramaic that was buried in the floor proving that this was indeed the site of the miracle.  The crypt contains a replica of one of the six original jars used to hold the water turned to wine.</a:t>
            </a:r>
            <a:endParaRPr lang="en-US" sz="2000" dirty="0"/>
          </a:p>
        </p:txBody>
      </p:sp>
      <p:pic>
        <p:nvPicPr>
          <p:cNvPr id="5" name="Content Placeholder 4" descr="DSC_0168.jpg"/>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5756" t="-934" b="34525"/>
          <a:stretch/>
        </p:blipFill>
        <p:spPr>
          <a:xfrm>
            <a:off x="4861228" y="1751911"/>
            <a:ext cx="3825572" cy="4029797"/>
          </a:xfrm>
        </p:spPr>
      </p:pic>
    </p:spTree>
    <p:extLst>
      <p:ext uri="{BB962C8B-B14F-4D97-AF65-F5344CB8AC3E}">
        <p14:creationId xmlns:p14="http://schemas.microsoft.com/office/powerpoint/2010/main" val="5485224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06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9922" y="408192"/>
            <a:ext cx="4590893" cy="6032167"/>
          </a:xfrm>
          <a:prstGeom prst="rect">
            <a:avLst/>
          </a:prstGeom>
        </p:spPr>
      </p:pic>
    </p:spTree>
    <p:extLst>
      <p:ext uri="{BB962C8B-B14F-4D97-AF65-F5344CB8AC3E}">
        <p14:creationId xmlns:p14="http://schemas.microsoft.com/office/powerpoint/2010/main" val="31579757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Third Luminous Mystery – Proclamation         of the Kingdom &amp; Call to Conversion</a:t>
            </a:r>
            <a:endParaRPr lang="en-US" dirty="0"/>
          </a:p>
        </p:txBody>
      </p:sp>
      <p:pic>
        <p:nvPicPr>
          <p:cNvPr id="5" name="Content Placeholder 4" descr="DSC_0143.JPG"/>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l="20283" r="20283"/>
          <a:stretch>
            <a:fillRect/>
          </a:stretch>
        </p:blipFill>
        <p:spPr/>
      </p:pic>
      <p:pic>
        <p:nvPicPr>
          <p:cNvPr id="6" name="Content Placeholder 5" descr="DSC_0151.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t="-34076" b="-34076"/>
          <a:stretch>
            <a:fillRect/>
          </a:stretch>
        </p:blipFill>
        <p:spPr/>
      </p:pic>
    </p:spTree>
    <p:extLst>
      <p:ext uri="{BB962C8B-B14F-4D97-AF65-F5344CB8AC3E}">
        <p14:creationId xmlns:p14="http://schemas.microsoft.com/office/powerpoint/2010/main" val="33659032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Church of the Beatitudes</a:t>
            </a:r>
            <a:endParaRPr lang="en-US" dirty="0"/>
          </a:p>
        </p:txBody>
      </p:sp>
      <p:sp>
        <p:nvSpPr>
          <p:cNvPr id="3" name="Content Placeholder 2"/>
          <p:cNvSpPr>
            <a:spLocks noGrp="1"/>
          </p:cNvSpPr>
          <p:nvPr>
            <p:ph sz="half" idx="1"/>
          </p:nvPr>
        </p:nvSpPr>
        <p:spPr>
          <a:xfrm>
            <a:off x="457200" y="1725164"/>
            <a:ext cx="4059936" cy="4370836"/>
          </a:xfrm>
        </p:spPr>
        <p:txBody>
          <a:bodyPr>
            <a:normAutofit/>
          </a:bodyPr>
          <a:lstStyle/>
          <a:p>
            <a:r>
              <a:rPr lang="en-US" sz="2000" dirty="0" smtClean="0"/>
              <a:t>Situated on the Mount of Beatitudes on the beautiful northern shore of the Sea of Galilee, sits the octagonal Church of the Beatitudes.  This is the site where Jesus preached the Sermon on the Mount about the Kingdom of God and called the vast crowds to conversion.  Jesus preached His message of repentance and conversion all over Israel and the surrounding countries.</a:t>
            </a:r>
            <a:endParaRPr lang="en-US" sz="2000" dirty="0"/>
          </a:p>
        </p:txBody>
      </p:sp>
      <p:pic>
        <p:nvPicPr>
          <p:cNvPr id="6" name="Content Placeholder 5" descr="DSC_0114.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t="-34679" b="-34679"/>
          <a:stretch>
            <a:fillRect/>
          </a:stretch>
        </p:blipFill>
        <p:spPr>
          <a:xfrm rot="16200000">
            <a:off x="4446190" y="1575987"/>
            <a:ext cx="4493419" cy="4902200"/>
          </a:xfrm>
        </p:spPr>
      </p:pic>
    </p:spTree>
    <p:extLst>
      <p:ext uri="{BB962C8B-B14F-4D97-AF65-F5344CB8AC3E}">
        <p14:creationId xmlns:p14="http://schemas.microsoft.com/office/powerpoint/2010/main" val="39308157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SC_013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4957" y="598568"/>
            <a:ext cx="8321022" cy="5522621"/>
          </a:xfrm>
          <a:prstGeom prst="rect">
            <a:avLst/>
          </a:prstGeom>
        </p:spPr>
      </p:pic>
    </p:spTree>
    <p:extLst>
      <p:ext uri="{BB962C8B-B14F-4D97-AF65-F5344CB8AC3E}">
        <p14:creationId xmlns:p14="http://schemas.microsoft.com/office/powerpoint/2010/main" val="23608302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Fourth Luminous Mystery – </a:t>
            </a:r>
            <a:br>
              <a:rPr lang="en-US" dirty="0" smtClean="0"/>
            </a:br>
            <a:r>
              <a:rPr lang="en-US" dirty="0" smtClean="0"/>
              <a:t>The Transfiguration</a:t>
            </a:r>
            <a:endParaRPr lang="en-US" dirty="0"/>
          </a:p>
        </p:txBody>
      </p:sp>
      <p:pic>
        <p:nvPicPr>
          <p:cNvPr id="5" name="Content Placeholder 4" descr="DSC_0044.JPG"/>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l="20283" r="20283"/>
          <a:stretch>
            <a:fillRect/>
          </a:stretch>
        </p:blipFill>
        <p:spPr/>
      </p:pic>
      <p:pic>
        <p:nvPicPr>
          <p:cNvPr id="4" name="Content Placeholder 3" descr="Copy of DSC_0046.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20283" r="20283"/>
          <a:stretch>
            <a:fillRect/>
          </a:stretch>
        </p:blipFill>
        <p:spPr/>
      </p:pic>
    </p:spTree>
    <p:extLst>
      <p:ext uri="{BB962C8B-B14F-4D97-AF65-F5344CB8AC3E}">
        <p14:creationId xmlns:p14="http://schemas.microsoft.com/office/powerpoint/2010/main" val="932630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 Land of Beauty…</a:t>
            </a:r>
            <a:endParaRPr lang="en-US" dirty="0"/>
          </a:p>
        </p:txBody>
      </p:sp>
      <p:pic>
        <p:nvPicPr>
          <p:cNvPr id="5" name="Content Placeholder 4" descr="DSC_0329.jpg"/>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l="-16373" r="-16373"/>
          <a:stretch>
            <a:fillRect/>
          </a:stretch>
        </p:blipFill>
        <p:spPr/>
      </p:pic>
      <p:pic>
        <p:nvPicPr>
          <p:cNvPr id="6" name="Content Placeholder 5" descr="DSC_0095.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20283" r="20283"/>
          <a:stretch>
            <a:fillRect/>
          </a:stretch>
        </p:blipFill>
        <p:spPr/>
      </p:pic>
    </p:spTree>
    <p:extLst>
      <p:ext uri="{BB962C8B-B14F-4D97-AF65-F5344CB8AC3E}">
        <p14:creationId xmlns:p14="http://schemas.microsoft.com/office/powerpoint/2010/main" val="34677013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The Basilica of the Transfiguration – Mount Tabor</a:t>
            </a:r>
            <a:endParaRPr lang="en-US" dirty="0"/>
          </a:p>
        </p:txBody>
      </p:sp>
      <p:sp>
        <p:nvSpPr>
          <p:cNvPr id="3" name="Content Placeholder 2"/>
          <p:cNvSpPr>
            <a:spLocks noGrp="1"/>
          </p:cNvSpPr>
          <p:nvPr>
            <p:ph sz="half" idx="1"/>
          </p:nvPr>
        </p:nvSpPr>
        <p:spPr/>
        <p:txBody>
          <a:bodyPr>
            <a:normAutofit lnSpcReduction="10000"/>
          </a:bodyPr>
          <a:lstStyle/>
          <a:p>
            <a:r>
              <a:rPr lang="en-US" sz="2000" dirty="0" smtClean="0"/>
              <a:t>Sitting on top of Mt. Tabor, the Basilica of the Transfiguration was consecrated in 1924.  Although Mt. Tabor is not mentioned in the Gospels, it is believed to be the site of the Transfiguration.  Mt. Tabor is a single mountain that towers over the lower Galilee region and is 660 meters high. This is another holy site taken care of  by the Franciscans.  The basilica has a beautiful mosaic of the Transfiguration of Jesus and has chapels in honor of Moses and Elijah.  </a:t>
            </a:r>
            <a:endParaRPr lang="en-US" sz="2000" dirty="0"/>
          </a:p>
        </p:txBody>
      </p:sp>
      <p:pic>
        <p:nvPicPr>
          <p:cNvPr id="5" name="Content Placeholder 4" descr="Mosaic of the Transfiguration.JPG"/>
          <p:cNvPicPr>
            <a:picLocks noGrp="1" noChangeAspect="1"/>
          </p:cNvPicPr>
          <p:nvPr>
            <p:ph sz="half" idx="2"/>
          </p:nvPr>
        </p:nvPicPr>
        <p:blipFill>
          <a:blip r:embed="rId2">
            <a:extLst>
              <a:ext uri="{28A0092B-C50C-407E-A947-70E740481C1C}">
                <a14:useLocalDpi xmlns:a14="http://schemas.microsoft.com/office/drawing/2010/main" val="0"/>
              </a:ext>
            </a:extLst>
          </a:blip>
          <a:srcRect l="16706" r="16706"/>
          <a:stretch>
            <a:fillRect/>
          </a:stretch>
        </p:blipFill>
        <p:spPr/>
      </p:pic>
    </p:spTree>
    <p:extLst>
      <p:ext uri="{BB962C8B-B14F-4D97-AF65-F5344CB8AC3E}">
        <p14:creationId xmlns:p14="http://schemas.microsoft.com/office/powerpoint/2010/main" val="420757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erial view of Mt. Tabo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877" y="558726"/>
            <a:ext cx="7854609" cy="5715000"/>
          </a:xfrm>
          <a:prstGeom prst="rect">
            <a:avLst/>
          </a:prstGeom>
        </p:spPr>
      </p:pic>
    </p:spTree>
    <p:extLst>
      <p:ext uri="{BB962C8B-B14F-4D97-AF65-F5344CB8AC3E}">
        <p14:creationId xmlns:p14="http://schemas.microsoft.com/office/powerpoint/2010/main" val="15629794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Fifth Luminous Mystery – </a:t>
            </a:r>
            <a:br>
              <a:rPr lang="en-US" dirty="0" smtClean="0"/>
            </a:br>
            <a:r>
              <a:rPr lang="en-US" dirty="0" smtClean="0"/>
              <a:t>The Institution of the Eucharist</a:t>
            </a:r>
            <a:endParaRPr lang="en-US" dirty="0"/>
          </a:p>
        </p:txBody>
      </p:sp>
      <p:pic>
        <p:nvPicPr>
          <p:cNvPr id="5" name="Content Placeholder 4" descr="DSC_0132.JPG"/>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24447" r="17053"/>
          <a:stretch/>
        </p:blipFill>
        <p:spPr>
          <a:xfrm>
            <a:off x="457200" y="1524000"/>
            <a:ext cx="4059238" cy="4572000"/>
          </a:xfrm>
        </p:spPr>
      </p:pic>
      <p:pic>
        <p:nvPicPr>
          <p:cNvPr id="4" name="Content Placeholder 3" descr="DSC_0272.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t="12301" b="12301"/>
          <a:stretch>
            <a:fillRect/>
          </a:stretch>
        </p:blipFill>
        <p:spPr>
          <a:xfrm>
            <a:off x="4648200" y="1538599"/>
            <a:ext cx="4059936" cy="4572000"/>
          </a:xfrm>
        </p:spPr>
      </p:pic>
    </p:spTree>
    <p:extLst>
      <p:ext uri="{BB962C8B-B14F-4D97-AF65-F5344CB8AC3E}">
        <p14:creationId xmlns:p14="http://schemas.microsoft.com/office/powerpoint/2010/main" val="27299582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Upper Room - Jerusalem</a:t>
            </a:r>
            <a:endParaRPr lang="en-US" dirty="0"/>
          </a:p>
        </p:txBody>
      </p:sp>
      <p:sp>
        <p:nvSpPr>
          <p:cNvPr id="3" name="Content Placeholder 2"/>
          <p:cNvSpPr>
            <a:spLocks noGrp="1"/>
          </p:cNvSpPr>
          <p:nvPr>
            <p:ph sz="half" idx="1"/>
          </p:nvPr>
        </p:nvSpPr>
        <p:spPr>
          <a:xfrm>
            <a:off x="457200" y="1523999"/>
            <a:ext cx="4059936" cy="4864793"/>
          </a:xfrm>
        </p:spPr>
        <p:txBody>
          <a:bodyPr>
            <a:normAutofit/>
          </a:bodyPr>
          <a:lstStyle/>
          <a:p>
            <a:r>
              <a:rPr lang="en-US" sz="2000" dirty="0" smtClean="0"/>
              <a:t>Jesus instituted the Holy Eucharist and the priesthood at the Last Supper that He celebrated with the Apostles on Holy Thursday.  The site of the Upper Room is on Mount Zion in Jerusalem.  Since Jerusalem was destroyed in 70 A.D. by the Romans, this room called the Cenacle, was reconstructed at a later time.  The Eucharist was foreshadowed by the multiplication of the loaves and fishes, which occurred at </a:t>
            </a:r>
            <a:r>
              <a:rPr lang="en-US" sz="2000" dirty="0" err="1" smtClean="0"/>
              <a:t>Tabgha</a:t>
            </a:r>
            <a:r>
              <a:rPr lang="en-US" sz="2000" dirty="0" smtClean="0"/>
              <a:t> near the Sea of Galilee.</a:t>
            </a:r>
            <a:endParaRPr lang="en-US" sz="2000" dirty="0"/>
          </a:p>
        </p:txBody>
      </p:sp>
      <p:pic>
        <p:nvPicPr>
          <p:cNvPr id="5" name="Content Placeholder 4" descr="DSC_0273.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20283" r="20283"/>
          <a:stretch>
            <a:fillRect/>
          </a:stretch>
        </p:blipFill>
        <p:spPr/>
      </p:pic>
    </p:spTree>
    <p:extLst>
      <p:ext uri="{BB962C8B-B14F-4D97-AF65-F5344CB8AC3E}">
        <p14:creationId xmlns:p14="http://schemas.microsoft.com/office/powerpoint/2010/main" val="3318316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06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561" y="496923"/>
            <a:ext cx="8393888" cy="5926268"/>
          </a:xfrm>
          <a:prstGeom prst="rect">
            <a:avLst/>
          </a:prstGeom>
        </p:spPr>
      </p:pic>
    </p:spTree>
    <p:extLst>
      <p:ext uri="{BB962C8B-B14F-4D97-AF65-F5344CB8AC3E}">
        <p14:creationId xmlns:p14="http://schemas.microsoft.com/office/powerpoint/2010/main" val="22200255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First Sorrowful Mystery – </a:t>
            </a:r>
            <a:br>
              <a:rPr lang="en-US" dirty="0" smtClean="0"/>
            </a:br>
            <a:r>
              <a:rPr lang="en-US" dirty="0" smtClean="0"/>
              <a:t>The Agony in the Garden</a:t>
            </a:r>
            <a:endParaRPr lang="en-US" dirty="0"/>
          </a:p>
        </p:txBody>
      </p:sp>
      <p:pic>
        <p:nvPicPr>
          <p:cNvPr id="8" name="Content Placeholder 7" descr="DSC_0209.JPG"/>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t="-34076" b="-34076"/>
          <a:stretch>
            <a:fillRect/>
          </a:stretch>
        </p:blipFill>
        <p:spPr>
          <a:xfrm>
            <a:off x="457199" y="1233105"/>
            <a:ext cx="4328789" cy="5079659"/>
          </a:xfrm>
        </p:spPr>
      </p:pic>
      <p:pic>
        <p:nvPicPr>
          <p:cNvPr id="4" name="Content Placeholder 3" descr="DSC_0774.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t="-23641" b="-23641"/>
          <a:stretch>
            <a:fillRect/>
          </a:stretch>
        </p:blipFill>
        <p:spPr>
          <a:xfrm rot="16200000">
            <a:off x="4344338" y="1827862"/>
            <a:ext cx="4667660" cy="4572000"/>
          </a:xfrm>
        </p:spPr>
      </p:pic>
    </p:spTree>
    <p:extLst>
      <p:ext uri="{BB962C8B-B14F-4D97-AF65-F5344CB8AC3E}">
        <p14:creationId xmlns:p14="http://schemas.microsoft.com/office/powerpoint/2010/main" val="11946449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Basilica of the Agony</a:t>
            </a:r>
            <a:endParaRPr lang="en-US" dirty="0"/>
          </a:p>
        </p:txBody>
      </p:sp>
      <p:sp>
        <p:nvSpPr>
          <p:cNvPr id="3" name="Content Placeholder 2"/>
          <p:cNvSpPr>
            <a:spLocks noGrp="1"/>
          </p:cNvSpPr>
          <p:nvPr>
            <p:ph sz="half" idx="1"/>
          </p:nvPr>
        </p:nvSpPr>
        <p:spPr/>
        <p:txBody>
          <a:bodyPr>
            <a:normAutofit/>
          </a:bodyPr>
          <a:lstStyle/>
          <a:p>
            <a:r>
              <a:rPr lang="en-US" sz="2000" dirty="0" smtClean="0"/>
              <a:t>The Basilica of the Agony, also known as the Church of All Nations, houses the rock where Jesus prayed in the Garden of Gethsemane prior to his arrest. It is located at the base of the Mount of Olives, across from the walls of the Old City of Jerusalem.  As you stand in the Garden of Gethsemane, you realize that Jesus would have seen the soldiers approaching with their torches on that fateful night. </a:t>
            </a:r>
            <a:endParaRPr lang="en-US" sz="2000" dirty="0"/>
          </a:p>
        </p:txBody>
      </p:sp>
      <p:pic>
        <p:nvPicPr>
          <p:cNvPr id="5" name="Content Placeholder 4" descr="DSC_0093.JPG"/>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16572" r="24270"/>
          <a:stretch/>
        </p:blipFill>
        <p:spPr>
          <a:xfrm>
            <a:off x="4648200" y="1524000"/>
            <a:ext cx="4038600" cy="4572000"/>
          </a:xfrm>
        </p:spPr>
      </p:pic>
    </p:spTree>
    <p:extLst>
      <p:ext uri="{BB962C8B-B14F-4D97-AF65-F5344CB8AC3E}">
        <p14:creationId xmlns:p14="http://schemas.microsoft.com/office/powerpoint/2010/main" val="13206677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SC_008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212" y="399428"/>
            <a:ext cx="8473424" cy="6121190"/>
          </a:xfrm>
          <a:prstGeom prst="rect">
            <a:avLst/>
          </a:prstGeom>
        </p:spPr>
      </p:pic>
    </p:spTree>
    <p:extLst>
      <p:ext uri="{BB962C8B-B14F-4D97-AF65-F5344CB8AC3E}">
        <p14:creationId xmlns:p14="http://schemas.microsoft.com/office/powerpoint/2010/main" val="18997402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Second Sorrowful Mystery – </a:t>
            </a:r>
            <a:br>
              <a:rPr lang="en-US" dirty="0" smtClean="0"/>
            </a:br>
            <a:r>
              <a:rPr lang="en-US" dirty="0" smtClean="0"/>
              <a:t>The Scourging at the Pillar</a:t>
            </a:r>
            <a:endParaRPr lang="en-US" dirty="0"/>
          </a:p>
        </p:txBody>
      </p:sp>
      <p:pic>
        <p:nvPicPr>
          <p:cNvPr id="5" name="Content Placeholder 4" descr="DSC_0282.JPG"/>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t="12301" b="12301"/>
          <a:stretch>
            <a:fillRect/>
          </a:stretch>
        </p:blipFill>
        <p:spPr/>
      </p:pic>
      <p:pic>
        <p:nvPicPr>
          <p:cNvPr id="6" name="Content Placeholder 5" descr="DSC_0252.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20283" r="20283"/>
          <a:stretch>
            <a:fillRect/>
          </a:stretch>
        </p:blipFill>
        <p:spPr/>
      </p:pic>
    </p:spTree>
    <p:extLst>
      <p:ext uri="{BB962C8B-B14F-4D97-AF65-F5344CB8AC3E}">
        <p14:creationId xmlns:p14="http://schemas.microsoft.com/office/powerpoint/2010/main" val="15098580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The Church of St. Peter in </a:t>
            </a:r>
            <a:r>
              <a:rPr lang="en-US" dirty="0" err="1" smtClean="0"/>
              <a:t>Gallicantu</a:t>
            </a:r>
            <a:endParaRPr lang="en-US" dirty="0"/>
          </a:p>
        </p:txBody>
      </p:sp>
      <p:sp>
        <p:nvSpPr>
          <p:cNvPr id="3" name="Content Placeholder 2"/>
          <p:cNvSpPr>
            <a:spLocks noGrp="1"/>
          </p:cNvSpPr>
          <p:nvPr>
            <p:ph sz="half" idx="1"/>
          </p:nvPr>
        </p:nvSpPr>
        <p:spPr>
          <a:xfrm>
            <a:off x="457200" y="1912502"/>
            <a:ext cx="4059936" cy="4183498"/>
          </a:xfrm>
        </p:spPr>
        <p:txBody>
          <a:bodyPr>
            <a:normAutofit/>
          </a:bodyPr>
          <a:lstStyle/>
          <a:p>
            <a:r>
              <a:rPr lang="en-US" sz="2000" dirty="0" smtClean="0"/>
              <a:t>The remnant of the pillar on which Jesus was scourged is located at the Basilica of the Holy </a:t>
            </a:r>
            <a:r>
              <a:rPr lang="en-US" sz="2000" dirty="0" err="1" smtClean="0"/>
              <a:t>Sepulchre</a:t>
            </a:r>
            <a:r>
              <a:rPr lang="en-US" sz="2000" dirty="0" smtClean="0"/>
              <a:t>.  The Church of St. Peter in </a:t>
            </a:r>
            <a:r>
              <a:rPr lang="en-US" sz="2000" dirty="0" err="1" smtClean="0"/>
              <a:t>Gallicantu</a:t>
            </a:r>
            <a:r>
              <a:rPr lang="en-US" sz="2000" dirty="0" smtClean="0"/>
              <a:t> was built over the site of the house of </a:t>
            </a:r>
            <a:r>
              <a:rPr lang="en-US" sz="2000" dirty="0" err="1" smtClean="0"/>
              <a:t>Caiphas</a:t>
            </a:r>
            <a:r>
              <a:rPr lang="en-US" sz="2000" dirty="0" smtClean="0"/>
              <a:t>, the High Priest, where Jesus was imprisoned the night before being brought before Pontius Pilate. He was scourged </a:t>
            </a:r>
            <a:r>
              <a:rPr lang="en-US" sz="2000" dirty="0"/>
              <a:t>prior to His Crucifixion by </a:t>
            </a:r>
            <a:r>
              <a:rPr lang="en-US" sz="2000" dirty="0" smtClean="0"/>
              <a:t>the Roman soldiers on Pilate’s orders. </a:t>
            </a:r>
            <a:endParaRPr lang="en-US" sz="2000" dirty="0"/>
          </a:p>
        </p:txBody>
      </p:sp>
      <p:pic>
        <p:nvPicPr>
          <p:cNvPr id="5" name="Content Placeholder 4" descr="DSC_0201.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t="12301" b="12301"/>
          <a:stretch>
            <a:fillRect/>
          </a:stretch>
        </p:blipFill>
        <p:spPr/>
      </p:pic>
    </p:spTree>
    <p:extLst>
      <p:ext uri="{BB962C8B-B14F-4D97-AF65-F5344CB8AC3E}">
        <p14:creationId xmlns:p14="http://schemas.microsoft.com/office/powerpoint/2010/main" val="27548646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From the Sea of Galilee…</a:t>
            </a:r>
            <a:endParaRPr lang="en-US" dirty="0"/>
          </a:p>
        </p:txBody>
      </p:sp>
      <p:pic>
        <p:nvPicPr>
          <p:cNvPr id="5" name="Content Placeholder 4" descr="DSC_0340.JPG"/>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t="-34076" b="-34076"/>
          <a:stretch>
            <a:fillRect/>
          </a:stretch>
        </p:blipFill>
        <p:spPr/>
      </p:pic>
      <p:pic>
        <p:nvPicPr>
          <p:cNvPr id="6" name="Content Placeholder 5" descr="DSC_0140.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t="12301" b="12301"/>
          <a:stretch>
            <a:fillRect/>
          </a:stretch>
        </p:blipFill>
        <p:spPr/>
      </p:pic>
    </p:spTree>
    <p:extLst>
      <p:ext uri="{BB962C8B-B14F-4D97-AF65-F5344CB8AC3E}">
        <p14:creationId xmlns:p14="http://schemas.microsoft.com/office/powerpoint/2010/main" val="14514361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5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563082" y="1191844"/>
            <a:ext cx="5802922" cy="4513384"/>
          </a:xfrm>
          <a:prstGeom prst="rect">
            <a:avLst/>
          </a:prstGeom>
        </p:spPr>
      </p:pic>
    </p:spTree>
    <p:extLst>
      <p:ext uri="{BB962C8B-B14F-4D97-AF65-F5344CB8AC3E}">
        <p14:creationId xmlns:p14="http://schemas.microsoft.com/office/powerpoint/2010/main" val="38647081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Third Sorrowful Mystery – </a:t>
            </a:r>
            <a:br>
              <a:rPr lang="en-US" dirty="0" smtClean="0"/>
            </a:br>
            <a:r>
              <a:rPr lang="en-US" dirty="0" smtClean="0"/>
              <a:t>The Crowning with Thorns</a:t>
            </a:r>
            <a:endParaRPr lang="en-US" dirty="0"/>
          </a:p>
        </p:txBody>
      </p:sp>
      <p:pic>
        <p:nvPicPr>
          <p:cNvPr id="6" name="Content Placeholder 5" descr="DSC_0186.jpg"/>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t="12301" b="12301"/>
          <a:stretch>
            <a:fillRect/>
          </a:stretch>
        </p:blipFill>
        <p:spPr/>
      </p:pic>
      <p:pic>
        <p:nvPicPr>
          <p:cNvPr id="5" name="Content Placeholder 4" descr="DSC_0236.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t="-34664" b="-34664"/>
          <a:stretch>
            <a:fillRect/>
          </a:stretch>
        </p:blipFill>
        <p:spPr>
          <a:xfrm rot="16200000">
            <a:off x="4377571" y="1177704"/>
            <a:ext cx="4572000" cy="5264590"/>
          </a:xfrm>
        </p:spPr>
      </p:pic>
    </p:spTree>
    <p:extLst>
      <p:ext uri="{BB962C8B-B14F-4D97-AF65-F5344CB8AC3E}">
        <p14:creationId xmlns:p14="http://schemas.microsoft.com/office/powerpoint/2010/main" val="31663651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The Chapel of the Flagellation and the Chapel of Condemnation</a:t>
            </a:r>
            <a:endParaRPr lang="en-US" dirty="0"/>
          </a:p>
        </p:txBody>
      </p:sp>
      <p:sp>
        <p:nvSpPr>
          <p:cNvPr id="3" name="Content Placeholder 2"/>
          <p:cNvSpPr>
            <a:spLocks noGrp="1"/>
          </p:cNvSpPr>
          <p:nvPr>
            <p:ph sz="half" idx="1"/>
          </p:nvPr>
        </p:nvSpPr>
        <p:spPr>
          <a:xfrm>
            <a:off x="457200" y="2292082"/>
            <a:ext cx="4059936" cy="3803917"/>
          </a:xfrm>
        </p:spPr>
        <p:txBody>
          <a:bodyPr>
            <a:normAutofit/>
          </a:bodyPr>
          <a:lstStyle/>
          <a:p>
            <a:r>
              <a:rPr lang="en-US" sz="2000" dirty="0" smtClean="0"/>
              <a:t>The Chapel of the Flagellation and the Chapel of Condemnation commemorate the sites where Jesus was scourged, crowned with thorns and condemned to death.  The dome of the Chapel of the Flagellation has a mosaic that represents a crown of thorns.</a:t>
            </a:r>
            <a:endParaRPr lang="en-US" sz="2000" dirty="0"/>
          </a:p>
        </p:txBody>
      </p:sp>
      <p:pic>
        <p:nvPicPr>
          <p:cNvPr id="5" name="Content Placeholder 4" descr="DSC_0228.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t="-34679" b="-34679"/>
          <a:stretch>
            <a:fillRect/>
          </a:stretch>
        </p:blipFill>
        <p:spPr>
          <a:xfrm rot="16200000">
            <a:off x="4241037" y="1466573"/>
            <a:ext cx="4589157" cy="5216768"/>
          </a:xfrm>
        </p:spPr>
      </p:pic>
    </p:spTree>
    <p:extLst>
      <p:ext uri="{BB962C8B-B14F-4D97-AF65-F5344CB8AC3E}">
        <p14:creationId xmlns:p14="http://schemas.microsoft.com/office/powerpoint/2010/main" val="17901135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23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692" y="371230"/>
            <a:ext cx="8460154" cy="5978769"/>
          </a:xfrm>
          <a:prstGeom prst="rect">
            <a:avLst/>
          </a:prstGeom>
        </p:spPr>
      </p:pic>
    </p:spTree>
    <p:extLst>
      <p:ext uri="{BB962C8B-B14F-4D97-AF65-F5344CB8AC3E}">
        <p14:creationId xmlns:p14="http://schemas.microsoft.com/office/powerpoint/2010/main" val="12347695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Fourth Sorrowful Mystery – </a:t>
            </a:r>
            <a:br>
              <a:rPr lang="en-US" dirty="0" smtClean="0"/>
            </a:br>
            <a:r>
              <a:rPr lang="en-US" dirty="0" smtClean="0"/>
              <a:t>The Carrying of the Cross</a:t>
            </a:r>
            <a:endParaRPr lang="en-US" dirty="0"/>
          </a:p>
        </p:txBody>
      </p:sp>
      <p:pic>
        <p:nvPicPr>
          <p:cNvPr id="5" name="Content Placeholder 4" descr="DSC_0261 2.JPG"/>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l="20283" r="20283"/>
          <a:stretch>
            <a:fillRect/>
          </a:stretch>
        </p:blipFill>
        <p:spPr>
          <a:xfrm>
            <a:off x="457200" y="1493020"/>
            <a:ext cx="4059936" cy="4572000"/>
          </a:xfrm>
        </p:spPr>
      </p:pic>
      <p:pic>
        <p:nvPicPr>
          <p:cNvPr id="6" name="Content Placeholder 5" descr="DSC_0283 2.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t="12301" b="12301"/>
          <a:stretch>
            <a:fillRect/>
          </a:stretch>
        </p:blipFill>
        <p:spPr/>
      </p:pic>
    </p:spTree>
    <p:extLst>
      <p:ext uri="{BB962C8B-B14F-4D97-AF65-F5344CB8AC3E}">
        <p14:creationId xmlns:p14="http://schemas.microsoft.com/office/powerpoint/2010/main" val="39606221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Via Dolorosa</a:t>
            </a:r>
            <a:endParaRPr lang="en-US" dirty="0"/>
          </a:p>
        </p:txBody>
      </p:sp>
      <p:sp>
        <p:nvSpPr>
          <p:cNvPr id="3" name="Content Placeholder 2"/>
          <p:cNvSpPr>
            <a:spLocks noGrp="1"/>
          </p:cNvSpPr>
          <p:nvPr>
            <p:ph sz="half" idx="1"/>
          </p:nvPr>
        </p:nvSpPr>
        <p:spPr>
          <a:xfrm>
            <a:off x="457200" y="1706205"/>
            <a:ext cx="3921684" cy="4777377"/>
          </a:xfrm>
        </p:spPr>
        <p:txBody>
          <a:bodyPr>
            <a:normAutofit lnSpcReduction="10000"/>
          </a:bodyPr>
          <a:lstStyle/>
          <a:p>
            <a:r>
              <a:rPr lang="en-US" sz="2000" dirty="0" smtClean="0"/>
              <a:t>The Via Dolorosa or the Way of the Cross marks the traditional route where Jesus carried His cross to Calvary.  There are 14 stations that allow a pilgrim to walk in the steps of Christ.  The last five stations are located in the Church of the Holy </a:t>
            </a:r>
            <a:r>
              <a:rPr lang="en-US" sz="2000" dirty="0" err="1" smtClean="0"/>
              <a:t>Sepulchre</a:t>
            </a:r>
            <a:r>
              <a:rPr lang="en-US" sz="2000" dirty="0" smtClean="0"/>
              <a:t>.  In the Gospels, Jesus invites us to take up our cross and follow Him (Mk 8:34).  The True Cross was discovered by St. Helena and the location of that discovery is marked by a crypt in the Church of the Holy </a:t>
            </a:r>
            <a:r>
              <a:rPr lang="en-US" sz="2000" dirty="0" err="1" smtClean="0"/>
              <a:t>Sepulchre</a:t>
            </a:r>
            <a:r>
              <a:rPr lang="en-US" sz="2000" dirty="0" smtClean="0"/>
              <a:t>.</a:t>
            </a:r>
            <a:endParaRPr lang="en-US" sz="2000" dirty="0"/>
          </a:p>
        </p:txBody>
      </p:sp>
      <p:pic>
        <p:nvPicPr>
          <p:cNvPr id="5" name="Content Placeholder 4" descr="DSC_0149.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t="12301" b="12301"/>
          <a:stretch>
            <a:fillRect/>
          </a:stretch>
        </p:blipFill>
        <p:spPr/>
      </p:pic>
    </p:spTree>
    <p:extLst>
      <p:ext uri="{BB962C8B-B14F-4D97-AF65-F5344CB8AC3E}">
        <p14:creationId xmlns:p14="http://schemas.microsoft.com/office/powerpoint/2010/main" val="37243844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36589"/>
            <a:ext cx="8229600" cy="413086"/>
          </a:xfrm>
        </p:spPr>
        <p:txBody>
          <a:bodyPr>
            <a:normAutofit fontScale="90000"/>
          </a:bodyPr>
          <a:lstStyle/>
          <a:p>
            <a:pPr algn="ctr"/>
            <a:r>
              <a:rPr lang="en-US" dirty="0" smtClean="0"/>
              <a:t>The Via Dolorosa - Jerusalem</a:t>
            </a:r>
            <a:endParaRPr lang="en-US" dirty="0"/>
          </a:p>
        </p:txBody>
      </p:sp>
      <p:pic>
        <p:nvPicPr>
          <p:cNvPr id="6" name="Content Placeholder 5" descr="DSC_0177.jpg"/>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t="12308" b="12308"/>
          <a:stretch>
            <a:fillRect/>
          </a:stretch>
        </p:blipFill>
        <p:spPr>
          <a:xfrm>
            <a:off x="457200" y="856773"/>
            <a:ext cx="4059936" cy="5239228"/>
          </a:xfrm>
          <a:prstGeom prst="rect">
            <a:avLst/>
          </a:prstGeom>
        </p:spPr>
      </p:pic>
      <p:pic>
        <p:nvPicPr>
          <p:cNvPr id="4" name="Content Placeholder 3" descr="DSC_0090.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t="-34664" b="-34664"/>
          <a:stretch>
            <a:fillRect/>
          </a:stretch>
        </p:blipFill>
        <p:spPr>
          <a:xfrm rot="16200000">
            <a:off x="4082078" y="389305"/>
            <a:ext cx="5239227" cy="6174154"/>
          </a:xfrm>
        </p:spPr>
      </p:pic>
    </p:spTree>
    <p:extLst>
      <p:ext uri="{BB962C8B-B14F-4D97-AF65-F5344CB8AC3E}">
        <p14:creationId xmlns:p14="http://schemas.microsoft.com/office/powerpoint/2010/main" val="33847219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The Fifth Sorrowful Mystery –</a:t>
            </a:r>
            <a:br>
              <a:rPr lang="en-US" dirty="0" smtClean="0"/>
            </a:br>
            <a:r>
              <a:rPr lang="en-US" dirty="0" smtClean="0"/>
              <a:t> The Crucifixion</a:t>
            </a:r>
            <a:endParaRPr lang="en-US" dirty="0"/>
          </a:p>
        </p:txBody>
      </p:sp>
      <p:pic>
        <p:nvPicPr>
          <p:cNvPr id="5" name="Content Placeholder 4" descr="DSC_0287.JPG"/>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t="-34076" b="-34076"/>
          <a:stretch>
            <a:fillRect/>
          </a:stretch>
        </p:blipFill>
        <p:spPr/>
      </p:pic>
      <p:pic>
        <p:nvPicPr>
          <p:cNvPr id="4" name="Content Placeholder 3" descr="DSC_0124.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t="12301" b="12301"/>
          <a:stretch>
            <a:fillRect/>
          </a:stretch>
        </p:blipFill>
        <p:spPr/>
      </p:pic>
    </p:spTree>
    <p:extLst>
      <p:ext uri="{BB962C8B-B14F-4D97-AF65-F5344CB8AC3E}">
        <p14:creationId xmlns:p14="http://schemas.microsoft.com/office/powerpoint/2010/main" val="19686789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Church of the Holy </a:t>
            </a:r>
            <a:r>
              <a:rPr lang="en-US" dirty="0" err="1" smtClean="0"/>
              <a:t>Sepulchre</a:t>
            </a:r>
            <a:endParaRPr lang="en-US" dirty="0"/>
          </a:p>
        </p:txBody>
      </p:sp>
      <p:sp>
        <p:nvSpPr>
          <p:cNvPr id="3" name="Content Placeholder 2"/>
          <p:cNvSpPr>
            <a:spLocks noGrp="1"/>
          </p:cNvSpPr>
          <p:nvPr>
            <p:ph sz="half" idx="1"/>
          </p:nvPr>
        </p:nvSpPr>
        <p:spPr>
          <a:xfrm>
            <a:off x="457200" y="1523999"/>
            <a:ext cx="4059936" cy="4940625"/>
          </a:xfrm>
        </p:spPr>
        <p:txBody>
          <a:bodyPr>
            <a:normAutofit/>
          </a:bodyPr>
          <a:lstStyle/>
          <a:p>
            <a:r>
              <a:rPr lang="en-US" sz="2000" dirty="0" smtClean="0"/>
              <a:t>The Church of the Holy </a:t>
            </a:r>
            <a:r>
              <a:rPr lang="en-US" sz="2000" dirty="0" err="1" smtClean="0"/>
              <a:t>Sepulchre</a:t>
            </a:r>
            <a:r>
              <a:rPr lang="en-US" sz="2000" dirty="0" smtClean="0"/>
              <a:t> was first built by the Emperor Constantine after the Council of Nicaea in 325 A. D.  The location of the tomb of Jesus was discovered by his mother, St. Helena.  The church was destroyed by the Persians in 614 A.D.  It was rebuilt and then destroyed again by the Muslims in 1009 A.D.  The Crusaders erected the present church in 1149 A.D.  It contains both the place of crucifixion, Mt. Calvary, and the empty tomb.</a:t>
            </a:r>
            <a:endParaRPr lang="en-US" sz="2000" dirty="0"/>
          </a:p>
        </p:txBody>
      </p:sp>
      <p:pic>
        <p:nvPicPr>
          <p:cNvPr id="5" name="Content Placeholder 4" descr="DSC_0130.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t="-34664" b="-34664"/>
          <a:stretch>
            <a:fillRect/>
          </a:stretch>
        </p:blipFill>
        <p:spPr>
          <a:xfrm rot="16200000">
            <a:off x="4192305" y="1200310"/>
            <a:ext cx="4940624" cy="5588002"/>
          </a:xfrm>
        </p:spPr>
      </p:pic>
    </p:spTree>
    <p:extLst>
      <p:ext uri="{BB962C8B-B14F-4D97-AF65-F5344CB8AC3E}">
        <p14:creationId xmlns:p14="http://schemas.microsoft.com/office/powerpoint/2010/main" val="8624000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SC_012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231" y="457492"/>
            <a:ext cx="8362462" cy="6079787"/>
          </a:xfrm>
          <a:prstGeom prst="rect">
            <a:avLst/>
          </a:prstGeom>
        </p:spPr>
      </p:pic>
    </p:spTree>
    <p:extLst>
      <p:ext uri="{BB962C8B-B14F-4D97-AF65-F5344CB8AC3E}">
        <p14:creationId xmlns:p14="http://schemas.microsoft.com/office/powerpoint/2010/main" val="20329169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All the way to Jerusalem!</a:t>
            </a:r>
            <a:endParaRPr lang="en-US" dirty="0"/>
          </a:p>
        </p:txBody>
      </p:sp>
      <p:pic>
        <p:nvPicPr>
          <p:cNvPr id="5" name="Content Placeholder 4" descr="DSC_0190.JPG"/>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t="-34076" b="-34076"/>
          <a:stretch>
            <a:fillRect/>
          </a:stretch>
        </p:blipFill>
        <p:spPr/>
      </p:pic>
      <p:pic>
        <p:nvPicPr>
          <p:cNvPr id="6" name="Content Placeholder 5" descr="DSC_0250.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t="12301" b="12301"/>
          <a:stretch>
            <a:fillRect/>
          </a:stretch>
        </p:blipFill>
        <p:spPr/>
      </p:pic>
    </p:spTree>
    <p:extLst>
      <p:ext uri="{BB962C8B-B14F-4D97-AF65-F5344CB8AC3E}">
        <p14:creationId xmlns:p14="http://schemas.microsoft.com/office/powerpoint/2010/main" val="41741348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First Glorious Mystery – </a:t>
            </a:r>
            <a:br>
              <a:rPr lang="en-US" dirty="0" smtClean="0"/>
            </a:br>
            <a:r>
              <a:rPr lang="en-US" dirty="0" smtClean="0"/>
              <a:t>The Resurrection</a:t>
            </a:r>
            <a:endParaRPr lang="en-US" dirty="0"/>
          </a:p>
        </p:txBody>
      </p:sp>
      <p:pic>
        <p:nvPicPr>
          <p:cNvPr id="5" name="Content Placeholder 4" descr="DSC_0277.JPG"/>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t="12301" b="12301"/>
          <a:stretch>
            <a:fillRect/>
          </a:stretch>
        </p:blipFill>
        <p:spPr/>
      </p:pic>
      <p:pic>
        <p:nvPicPr>
          <p:cNvPr id="6" name="Content Placeholder 5" descr="DSC_0298.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20283" r="20283"/>
          <a:stretch>
            <a:fillRect/>
          </a:stretch>
        </p:blipFill>
        <p:spPr/>
      </p:pic>
    </p:spTree>
    <p:extLst>
      <p:ext uri="{BB962C8B-B14F-4D97-AF65-F5344CB8AC3E}">
        <p14:creationId xmlns:p14="http://schemas.microsoft.com/office/powerpoint/2010/main" val="1901872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The Holy </a:t>
            </a:r>
            <a:r>
              <a:rPr lang="en-US" dirty="0" err="1" smtClean="0"/>
              <a:t>Sepulchre</a:t>
            </a:r>
            <a:r>
              <a:rPr lang="en-US" dirty="0" smtClean="0"/>
              <a:t> – the Empty Tomb</a:t>
            </a:r>
            <a:endParaRPr lang="en-US" dirty="0"/>
          </a:p>
        </p:txBody>
      </p:sp>
      <p:sp>
        <p:nvSpPr>
          <p:cNvPr id="3" name="Content Placeholder 2"/>
          <p:cNvSpPr>
            <a:spLocks noGrp="1"/>
          </p:cNvSpPr>
          <p:nvPr>
            <p:ph sz="half" idx="1"/>
          </p:nvPr>
        </p:nvSpPr>
        <p:spPr>
          <a:xfrm>
            <a:off x="457200" y="1524000"/>
            <a:ext cx="4059936" cy="4571999"/>
          </a:xfrm>
        </p:spPr>
        <p:txBody>
          <a:bodyPr>
            <a:normAutofit/>
          </a:bodyPr>
          <a:lstStyle/>
          <a:p>
            <a:r>
              <a:rPr lang="en-US" sz="2000" dirty="0" smtClean="0"/>
              <a:t>The Tomb of Christ is the Holy </a:t>
            </a:r>
            <a:r>
              <a:rPr lang="en-US" sz="2000" dirty="0" err="1" smtClean="0"/>
              <a:t>Sepulchre</a:t>
            </a:r>
            <a:r>
              <a:rPr lang="en-US" sz="2000" dirty="0" smtClean="0"/>
              <a:t>, contained within the Church of the Holy </a:t>
            </a:r>
            <a:r>
              <a:rPr lang="en-US" sz="2000" dirty="0" err="1" smtClean="0"/>
              <a:t>Sepulchre</a:t>
            </a:r>
            <a:r>
              <a:rPr lang="en-US" sz="2000" dirty="0" smtClean="0"/>
              <a:t> in Jerusalem.  The slab where Jesus’ body was laid is called the Stone of Anointing.  It still bears the sweet smell of the oils that were used to anoint Jesus’ body in preparation for burial.  Having the privilege of celebrating Mass in the Holy </a:t>
            </a:r>
            <a:r>
              <a:rPr lang="en-US" sz="2000" dirty="0" err="1" smtClean="0"/>
              <a:t>Sepulchre</a:t>
            </a:r>
            <a:r>
              <a:rPr lang="en-US" sz="2000" dirty="0" smtClean="0"/>
              <a:t> is a truly deep spiritual experience.  In the Eucharist, Jesus again enters the empty tomb during the Mass.</a:t>
            </a:r>
            <a:endParaRPr lang="en-US" sz="2000" dirty="0"/>
          </a:p>
        </p:txBody>
      </p:sp>
      <p:pic>
        <p:nvPicPr>
          <p:cNvPr id="5" name="Content Placeholder 5" descr="DSC_0285.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20270" r="20270"/>
          <a:stretch>
            <a:fillRect/>
          </a:stretch>
        </p:blipFill>
        <p:spPr/>
      </p:pic>
    </p:spTree>
    <p:extLst>
      <p:ext uri="{BB962C8B-B14F-4D97-AF65-F5344CB8AC3E}">
        <p14:creationId xmlns:p14="http://schemas.microsoft.com/office/powerpoint/2010/main" val="37822717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descr="http://tours-israel.ru/images/stories/the_holy_land/in_the_footsteps_of_Jesus/Tours_of_the_Temple_of_the_Holy_Sepulchre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571" y="495906"/>
            <a:ext cx="8406191" cy="597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86494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Second Glorious Mystery – </a:t>
            </a:r>
            <a:br>
              <a:rPr lang="en-US" dirty="0" smtClean="0"/>
            </a:br>
            <a:r>
              <a:rPr lang="en-US" dirty="0" smtClean="0"/>
              <a:t>The Ascension</a:t>
            </a:r>
            <a:endParaRPr lang="en-US" dirty="0"/>
          </a:p>
        </p:txBody>
      </p:sp>
      <p:pic>
        <p:nvPicPr>
          <p:cNvPr id="5" name="Content Placeholder 4" descr="DSC_0185.JPG"/>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t="12301" b="12301"/>
          <a:stretch>
            <a:fillRect/>
          </a:stretch>
        </p:blipFill>
        <p:spPr/>
      </p:pic>
      <p:pic>
        <p:nvPicPr>
          <p:cNvPr id="6" name="Content Placeholder 5" descr="DSC_0184.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20283" r="20283"/>
          <a:stretch>
            <a:fillRect/>
          </a:stretch>
        </p:blipFill>
        <p:spPr/>
      </p:pic>
    </p:spTree>
    <p:extLst>
      <p:ext uri="{BB962C8B-B14F-4D97-AF65-F5344CB8AC3E}">
        <p14:creationId xmlns:p14="http://schemas.microsoft.com/office/powerpoint/2010/main" val="38368806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Dome of the Ascension</a:t>
            </a:r>
            <a:endParaRPr lang="en-US" dirty="0"/>
          </a:p>
        </p:txBody>
      </p:sp>
      <p:sp>
        <p:nvSpPr>
          <p:cNvPr id="3" name="Content Placeholder 2"/>
          <p:cNvSpPr>
            <a:spLocks noGrp="1"/>
          </p:cNvSpPr>
          <p:nvPr>
            <p:ph sz="half" idx="1"/>
          </p:nvPr>
        </p:nvSpPr>
        <p:spPr/>
        <p:txBody>
          <a:bodyPr>
            <a:normAutofit/>
          </a:bodyPr>
          <a:lstStyle/>
          <a:p>
            <a:r>
              <a:rPr lang="en-US" sz="2000" dirty="0" smtClean="0"/>
              <a:t>The small Dome of the Ascension, the place where Jesus ascended into heaven, was built by the Crusaders in the twelfth century after the first fourth century church was destroyed by the Persians in the 6</a:t>
            </a:r>
            <a:r>
              <a:rPr lang="en-US" sz="2000" baseline="30000" dirty="0" smtClean="0"/>
              <a:t>th</a:t>
            </a:r>
            <a:r>
              <a:rPr lang="en-US" sz="2000" dirty="0" smtClean="0"/>
              <a:t> century.  When the Muslims retook Jerusalem, they converted it to a mosque.  They allow Christians to celebrate the Feast of the Ascension at this site once a year. The footprint of Jesus is in the wooden frame.</a:t>
            </a:r>
            <a:endParaRPr lang="en-US" sz="2000" dirty="0"/>
          </a:p>
        </p:txBody>
      </p:sp>
      <p:pic>
        <p:nvPicPr>
          <p:cNvPr id="5" name="Content Placeholder 4" descr="DSC_0023.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t="12301" b="12301"/>
          <a:stretch>
            <a:fillRect/>
          </a:stretch>
        </p:blipFill>
        <p:spPr/>
      </p:pic>
    </p:spTree>
    <p:extLst>
      <p:ext uri="{BB962C8B-B14F-4D97-AF65-F5344CB8AC3E}">
        <p14:creationId xmlns:p14="http://schemas.microsoft.com/office/powerpoint/2010/main" val="10982139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6" descr="http://farm7.staticflickr.com/6107/6377985891_5c8d4309f7_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338" y="368090"/>
            <a:ext cx="8430703" cy="6091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75593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Third Glorious Mystery – </a:t>
            </a:r>
            <a:br>
              <a:rPr lang="en-US" dirty="0" smtClean="0"/>
            </a:br>
            <a:r>
              <a:rPr lang="en-US" dirty="0" smtClean="0"/>
              <a:t>The Descent of the Holy Spirit</a:t>
            </a:r>
            <a:endParaRPr lang="en-US" dirty="0"/>
          </a:p>
        </p:txBody>
      </p:sp>
      <p:pic>
        <p:nvPicPr>
          <p:cNvPr id="5" name="Content Placeholder 4" descr="DSC_0272.JPG"/>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t="12301" b="12301"/>
          <a:stretch>
            <a:fillRect/>
          </a:stretch>
        </p:blipFill>
        <p:spPr/>
      </p:pic>
      <p:pic>
        <p:nvPicPr>
          <p:cNvPr id="6" name="Content Placeholder 5" descr="DSC_0273.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20283" r="20283"/>
          <a:stretch>
            <a:fillRect/>
          </a:stretch>
        </p:blipFill>
        <p:spPr/>
      </p:pic>
    </p:spTree>
    <p:extLst>
      <p:ext uri="{BB962C8B-B14F-4D97-AF65-F5344CB8AC3E}">
        <p14:creationId xmlns:p14="http://schemas.microsoft.com/office/powerpoint/2010/main" val="21463816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Cenacle or the </a:t>
            </a:r>
            <a:r>
              <a:rPr lang="en-US" dirty="0" err="1" smtClean="0"/>
              <a:t>Coenaculum</a:t>
            </a:r>
            <a:endParaRPr lang="en-US" dirty="0"/>
          </a:p>
        </p:txBody>
      </p:sp>
      <p:sp>
        <p:nvSpPr>
          <p:cNvPr id="3" name="Content Placeholder 2"/>
          <p:cNvSpPr>
            <a:spLocks noGrp="1"/>
          </p:cNvSpPr>
          <p:nvPr>
            <p:ph sz="half" idx="1"/>
          </p:nvPr>
        </p:nvSpPr>
        <p:spPr>
          <a:xfrm>
            <a:off x="457200" y="1706206"/>
            <a:ext cx="3883771" cy="4389793"/>
          </a:xfrm>
        </p:spPr>
        <p:txBody>
          <a:bodyPr>
            <a:normAutofit lnSpcReduction="10000"/>
          </a:bodyPr>
          <a:lstStyle/>
          <a:p>
            <a:r>
              <a:rPr lang="en-US" sz="2000" dirty="0" smtClean="0"/>
              <a:t>The Upper Room was once again the scene of a miraculous event in the lives of Mary and the Apostles.  The coming of the Holy Spirit on Pentecost was the birth of the Church.  Tongues of fire and a strong wind were the signs of the presence of the Holy Spirit and His gifts.  The Apostles were emboldened to proclaim the Gospel – baptizing, preaching, healing and performing miracles in the name of Christ.</a:t>
            </a:r>
            <a:endParaRPr lang="en-US" sz="2000" dirty="0"/>
          </a:p>
        </p:txBody>
      </p:sp>
      <p:pic>
        <p:nvPicPr>
          <p:cNvPr id="5" name="Picture 2" descr="http://www.3saints.com/uploads/2/7/9/7/2797822/6800598_orig.gif"/>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7855" r="7855"/>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26541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4" descr="http://farm2.staticflickr.com/1274/1267824755_5f97c6376c_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10308"/>
            <a:ext cx="8153400" cy="6017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74625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Fourth Glorious Mystery – </a:t>
            </a:r>
            <a:br>
              <a:rPr lang="en-US" dirty="0" smtClean="0"/>
            </a:br>
            <a:r>
              <a:rPr lang="en-US" dirty="0" smtClean="0"/>
              <a:t>The Assumption of Mary</a:t>
            </a:r>
            <a:endParaRPr lang="en-US" dirty="0"/>
          </a:p>
        </p:txBody>
      </p:sp>
      <p:pic>
        <p:nvPicPr>
          <p:cNvPr id="4" name="Content Placeholder 3" descr="DSC_0007.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17733" r="17733"/>
          <a:stretch>
            <a:fillRect/>
          </a:stretch>
        </p:blipFill>
        <p:spPr>
          <a:xfrm rot="16200000">
            <a:off x="4537322" y="1946516"/>
            <a:ext cx="4571206" cy="3727755"/>
          </a:xfrm>
        </p:spPr>
      </p:pic>
      <p:pic>
        <p:nvPicPr>
          <p:cNvPr id="8" name="Content Placeholder 7" descr="DSC_0744.JPG"/>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l="20484" r="20484"/>
          <a:stretch>
            <a:fillRect/>
          </a:stretch>
        </p:blipFill>
        <p:spPr>
          <a:xfrm rot="16200000">
            <a:off x="174741" y="1626159"/>
            <a:ext cx="4571207" cy="4368458"/>
          </a:xfrm>
        </p:spPr>
      </p:pic>
    </p:spTree>
    <p:extLst>
      <p:ext uri="{BB962C8B-B14F-4D97-AF65-F5344CB8AC3E}">
        <p14:creationId xmlns:p14="http://schemas.microsoft.com/office/powerpoint/2010/main" val="6438451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 Land of Challenges for Christians</a:t>
            </a:r>
            <a:endParaRPr lang="en-US" dirty="0"/>
          </a:p>
        </p:txBody>
      </p:sp>
      <p:pic>
        <p:nvPicPr>
          <p:cNvPr id="5" name="Content Placeholder 4" descr="DSC_0399.JPG"/>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l="20283" r="20283"/>
          <a:stretch>
            <a:fillRect/>
          </a:stretch>
        </p:blipFill>
        <p:spPr/>
      </p:pic>
      <p:pic>
        <p:nvPicPr>
          <p:cNvPr id="6" name="Content Placeholder 5" descr="DSC_0390.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20283" r="20283"/>
          <a:stretch>
            <a:fillRect/>
          </a:stretch>
        </p:blipFill>
        <p:spPr/>
      </p:pic>
    </p:spTree>
    <p:extLst>
      <p:ext uri="{BB962C8B-B14F-4D97-AF65-F5344CB8AC3E}">
        <p14:creationId xmlns:p14="http://schemas.microsoft.com/office/powerpoint/2010/main" val="12756498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The Church of the Tomb </a:t>
            </a:r>
            <a:br>
              <a:rPr lang="en-US" dirty="0" smtClean="0"/>
            </a:br>
            <a:r>
              <a:rPr lang="en-US" dirty="0" smtClean="0"/>
              <a:t>of the Virgin Mary</a:t>
            </a:r>
            <a:endParaRPr lang="en-US" dirty="0"/>
          </a:p>
        </p:txBody>
      </p:sp>
      <p:sp>
        <p:nvSpPr>
          <p:cNvPr id="3" name="Content Placeholder 2"/>
          <p:cNvSpPr>
            <a:spLocks noGrp="1"/>
          </p:cNvSpPr>
          <p:nvPr>
            <p:ph sz="half" idx="1"/>
          </p:nvPr>
        </p:nvSpPr>
        <p:spPr>
          <a:xfrm>
            <a:off x="457200" y="1839506"/>
            <a:ext cx="4059936" cy="4256494"/>
          </a:xfrm>
        </p:spPr>
        <p:txBody>
          <a:bodyPr>
            <a:normAutofit/>
          </a:bodyPr>
          <a:lstStyle/>
          <a:p>
            <a:r>
              <a:rPr lang="en-US" sz="2000" dirty="0" smtClean="0"/>
              <a:t>The Church of the Tomb of the Virgin Mary was built by the Crusaders and is in the hands of the Armenian and Greek Orthodox churches today.  A majestic staircase takes the pilgrim down to the crypt where tradition holds that Mary was buried and then taken to heaven. The Church of the Tomb of Mary is located on the Mount of Olives in Jerusalem.</a:t>
            </a:r>
            <a:endParaRPr lang="en-US" sz="2000" dirty="0"/>
          </a:p>
        </p:txBody>
      </p:sp>
      <p:pic>
        <p:nvPicPr>
          <p:cNvPr id="6" name="Content Placeholder 5" descr="DSC_0739.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20484" r="20484"/>
          <a:stretch>
            <a:fillRect/>
          </a:stretch>
        </p:blipFill>
        <p:spPr/>
      </p:pic>
    </p:spTree>
    <p:extLst>
      <p:ext uri="{BB962C8B-B14F-4D97-AF65-F5344CB8AC3E}">
        <p14:creationId xmlns:p14="http://schemas.microsoft.com/office/powerpoint/2010/main" val="38093124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Church of the </a:t>
            </a:r>
            <a:r>
              <a:rPr lang="en-US" dirty="0" err="1" smtClean="0"/>
              <a:t>Dormition</a:t>
            </a:r>
            <a:endParaRPr lang="en-US" dirty="0"/>
          </a:p>
        </p:txBody>
      </p:sp>
      <p:sp>
        <p:nvSpPr>
          <p:cNvPr id="3" name="Content Placeholder 2"/>
          <p:cNvSpPr>
            <a:spLocks noGrp="1"/>
          </p:cNvSpPr>
          <p:nvPr>
            <p:ph sz="half" idx="1"/>
          </p:nvPr>
        </p:nvSpPr>
        <p:spPr>
          <a:xfrm>
            <a:off x="457200" y="1725164"/>
            <a:ext cx="4059936" cy="4370836"/>
          </a:xfrm>
        </p:spPr>
        <p:txBody>
          <a:bodyPr>
            <a:normAutofit/>
          </a:bodyPr>
          <a:lstStyle/>
          <a:p>
            <a:r>
              <a:rPr lang="en-US" sz="2000" dirty="0" smtClean="0"/>
              <a:t>The other church in the Holy Land that honors Mary’s Assumption into heaven is the Church of the </a:t>
            </a:r>
            <a:r>
              <a:rPr lang="en-US" sz="2000" dirty="0" err="1" smtClean="0"/>
              <a:t>Dormition</a:t>
            </a:r>
            <a:r>
              <a:rPr lang="en-US" sz="2000" dirty="0" smtClean="0"/>
              <a:t>, built by German Benedictines in the 12</a:t>
            </a:r>
            <a:r>
              <a:rPr lang="en-US" sz="2000" baseline="30000" dirty="0" smtClean="0"/>
              <a:t>th</a:t>
            </a:r>
            <a:r>
              <a:rPr lang="en-US" sz="2000" dirty="0" smtClean="0"/>
              <a:t> century.  A staircase leads the pilgrim down to the crypt that is venerated as the place where Mary “fell asleep” and was assumed into heaven.  In the center of the crypt is a life-size statue of the sleeping Mary made of cherry wood and ivory.</a:t>
            </a:r>
            <a:endParaRPr lang="en-US" sz="2000" dirty="0"/>
          </a:p>
        </p:txBody>
      </p:sp>
      <p:pic>
        <p:nvPicPr>
          <p:cNvPr id="9" name="Content Placeholder 2" descr="DSC_0100.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20270" r="20270"/>
          <a:stretch>
            <a:fillRect/>
          </a:stretch>
        </p:blipFill>
        <p:spPr/>
      </p:pic>
    </p:spTree>
    <p:extLst>
      <p:ext uri="{BB962C8B-B14F-4D97-AF65-F5344CB8AC3E}">
        <p14:creationId xmlns:p14="http://schemas.microsoft.com/office/powerpoint/2010/main" val="36356225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Fifth Glorious Mystery – </a:t>
            </a:r>
            <a:br>
              <a:rPr lang="en-US" dirty="0" smtClean="0"/>
            </a:br>
            <a:r>
              <a:rPr lang="en-US" dirty="0" smtClean="0"/>
              <a:t>The Coronation of Mary</a:t>
            </a:r>
            <a:endParaRPr lang="en-US" dirty="0"/>
          </a:p>
        </p:txBody>
      </p:sp>
      <p:pic>
        <p:nvPicPr>
          <p:cNvPr id="5" name="Content Placeholder 4" descr="DSC_0334.JPG"/>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l="-16373" r="-16373"/>
          <a:stretch>
            <a:fillRect/>
          </a:stretch>
        </p:blipFill>
        <p:spPr>
          <a:xfrm>
            <a:off x="457200" y="1524000"/>
            <a:ext cx="4059936" cy="4572000"/>
          </a:xfrm>
        </p:spPr>
      </p:pic>
      <p:pic>
        <p:nvPicPr>
          <p:cNvPr id="6" name="Content Placeholder 5" descr="DSC_0337.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20283" r="20283"/>
          <a:stretch>
            <a:fillRect/>
          </a:stretch>
        </p:blipFill>
        <p:spPr/>
      </p:pic>
    </p:spTree>
    <p:extLst>
      <p:ext uri="{BB962C8B-B14F-4D97-AF65-F5344CB8AC3E}">
        <p14:creationId xmlns:p14="http://schemas.microsoft.com/office/powerpoint/2010/main" val="15309930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Church of St. Anne - Jerusalem</a:t>
            </a:r>
            <a:endParaRPr lang="en-US" dirty="0"/>
          </a:p>
        </p:txBody>
      </p:sp>
      <p:sp>
        <p:nvSpPr>
          <p:cNvPr id="3" name="Content Placeholder 2"/>
          <p:cNvSpPr>
            <a:spLocks noGrp="1"/>
          </p:cNvSpPr>
          <p:nvPr>
            <p:ph sz="half" idx="1"/>
          </p:nvPr>
        </p:nvSpPr>
        <p:spPr>
          <a:xfrm>
            <a:off x="457200" y="1725164"/>
            <a:ext cx="4059936" cy="4370836"/>
          </a:xfrm>
        </p:spPr>
        <p:txBody>
          <a:bodyPr>
            <a:normAutofit lnSpcReduction="10000"/>
          </a:bodyPr>
          <a:lstStyle/>
          <a:p>
            <a:r>
              <a:rPr lang="en-US" sz="2000" dirty="0" smtClean="0"/>
              <a:t>The Church of St. Anne is one of the best preserved examples of a church built by the Crusaders in the twelfth century.  It is located near St. Stephen’s Gate and is built over a crypt venerated as the birthplace of the Blessed Virgin Mary and the home of her parents, Anne and Joachim.  Mary is depicted as the Queen of Heaven with a crown of twelve stars. Nearby are the pools of Bethesda, described in John 5:2 as the place where Jesus healed a crippled man.</a:t>
            </a:r>
            <a:endParaRPr lang="en-US" sz="2000" dirty="0"/>
          </a:p>
        </p:txBody>
      </p:sp>
      <p:pic>
        <p:nvPicPr>
          <p:cNvPr id="10" name="Content Placeholder 9" descr="DSC_0184.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t="-34664" b="-34664"/>
          <a:stretch>
            <a:fillRect/>
          </a:stretch>
        </p:blipFill>
        <p:spPr>
          <a:xfrm rot="16200000">
            <a:off x="4648200" y="1524000"/>
            <a:ext cx="4059936" cy="4572000"/>
          </a:xfrm>
        </p:spPr>
      </p:pic>
    </p:spTree>
    <p:extLst>
      <p:ext uri="{BB962C8B-B14F-4D97-AF65-F5344CB8AC3E}">
        <p14:creationId xmlns:p14="http://schemas.microsoft.com/office/powerpoint/2010/main" val="7722721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http://www.lib-art.com/imgpainting/7/3/18337-coronation-of-the-virgin-paolo-verone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62836"/>
            <a:ext cx="6781800" cy="621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42038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774742"/>
            <a:ext cx="8229600" cy="4321258"/>
          </a:xfrm>
        </p:spPr>
        <p:txBody>
          <a:bodyPr>
            <a:normAutofit/>
          </a:bodyPr>
          <a:lstStyle/>
          <a:p>
            <a:r>
              <a:rPr lang="en-US" sz="3200" dirty="0" smtClean="0"/>
              <a:t>The Christians in the Holy Land need our prayers and financial support.  The Pontifical Good Friday Collection goes to the Franciscan Custody of the Holy Land, which uses these funds to preserve the Holy Sites and to support their many apostolates in this region.  Please be generous this Good Friday!  Let us pray…Our Father…</a:t>
            </a:r>
            <a:endParaRPr lang="en-US" sz="3200" dirty="0"/>
          </a:p>
        </p:txBody>
      </p:sp>
      <p:sp>
        <p:nvSpPr>
          <p:cNvPr id="4" name="Title 3"/>
          <p:cNvSpPr>
            <a:spLocks noGrp="1"/>
          </p:cNvSpPr>
          <p:nvPr>
            <p:ph type="title"/>
          </p:nvPr>
        </p:nvSpPr>
        <p:spPr/>
        <p:txBody>
          <a:bodyPr>
            <a:normAutofit fontScale="90000"/>
          </a:bodyPr>
          <a:lstStyle/>
          <a:p>
            <a:pPr algn="ctr"/>
            <a:r>
              <a:rPr lang="en-US" dirty="0" smtClean="0"/>
              <a:t>A Living Rosary Decade for the Christians in the Holy Land</a:t>
            </a:r>
            <a:endParaRPr lang="en-US" dirty="0"/>
          </a:p>
        </p:txBody>
      </p:sp>
    </p:spTree>
    <p:extLst>
      <p:ext uri="{BB962C8B-B14F-4D97-AF65-F5344CB8AC3E}">
        <p14:creationId xmlns:p14="http://schemas.microsoft.com/office/powerpoint/2010/main" val="7246658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Hail, Mary…</a:t>
            </a:r>
            <a:endParaRPr lang="en-US" dirty="0"/>
          </a:p>
        </p:txBody>
      </p:sp>
      <p:pic>
        <p:nvPicPr>
          <p:cNvPr id="5" name="Picture 2" descr="http://i.usatoday.net/news/_photos/2009/05/10/popex-topper-medium.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237" r="4237"/>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73913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Hail, Mary…</a:t>
            </a:r>
            <a:endParaRPr lang="en-US" dirty="0"/>
          </a:p>
        </p:txBody>
      </p:sp>
      <p:pic>
        <p:nvPicPr>
          <p:cNvPr id="5" name="Picture 2" descr="http://www.palestinechronicle.com/uploads/1288545364pal_christians_prayer_muzher.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2963" b="12963"/>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41827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Hail, Mary…</a:t>
            </a:r>
            <a:endParaRPr lang="en-US" dirty="0"/>
          </a:p>
        </p:txBody>
      </p:sp>
      <p:pic>
        <p:nvPicPr>
          <p:cNvPr id="5" name="Picture 2" descr="http://www.deseretnews.com/images/article/midres/313174/31317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8229" b="8229"/>
          <a:stretch>
            <a:fillRect/>
          </a:stretch>
        </p:blipFill>
        <p:spPr bwMode="auto">
          <a:xfrm>
            <a:off x="457200" y="1524000"/>
            <a:ext cx="8229600" cy="47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48052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Hail, Mary…</a:t>
            </a:r>
            <a:endParaRPr lang="en-US" dirty="0"/>
          </a:p>
        </p:txBody>
      </p:sp>
      <p:pic>
        <p:nvPicPr>
          <p:cNvPr id="5" name="Picture 6" descr="http://farm4.staticflickr.com/3242/2354863355_f60b7e85dd.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8416" b="8416"/>
          <a:stretch>
            <a:fillRect/>
          </a:stretch>
        </p:blipFill>
        <p:spPr bwMode="auto">
          <a:xfrm>
            <a:off x="457200" y="1524000"/>
            <a:ext cx="8229600" cy="47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01839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One of the Biggest is The Wall </a:t>
            </a:r>
            <a:endParaRPr lang="en-US" dirty="0"/>
          </a:p>
        </p:txBody>
      </p:sp>
      <p:pic>
        <p:nvPicPr>
          <p:cNvPr id="5" name="Content Placeholder 4" descr="DSC_0332.JPG"/>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t="-34076" b="-34076"/>
          <a:stretch>
            <a:fillRect/>
          </a:stretch>
        </p:blipFill>
        <p:spPr>
          <a:xfrm>
            <a:off x="457200" y="2286000"/>
            <a:ext cx="4059936" cy="4572000"/>
          </a:xfrm>
        </p:spPr>
      </p:pic>
      <p:pic>
        <p:nvPicPr>
          <p:cNvPr id="6" name="Content Placeholder 5" descr="DSC_0338.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20283" r="20283"/>
          <a:stretch>
            <a:fillRect/>
          </a:stretch>
        </p:blipFill>
        <p:spPr/>
      </p:pic>
      <p:sp>
        <p:nvSpPr>
          <p:cNvPr id="4" name="TextBox 3"/>
          <p:cNvSpPr txBox="1"/>
          <p:nvPr/>
        </p:nvSpPr>
        <p:spPr>
          <a:xfrm>
            <a:off x="817504" y="1781109"/>
            <a:ext cx="3313810" cy="1200329"/>
          </a:xfrm>
          <a:prstGeom prst="rect">
            <a:avLst/>
          </a:prstGeom>
          <a:noFill/>
        </p:spPr>
        <p:txBody>
          <a:bodyPr wrap="square" rtlCol="0">
            <a:spAutoFit/>
          </a:bodyPr>
          <a:lstStyle/>
          <a:p>
            <a:r>
              <a:rPr lang="en-US" dirty="0" smtClean="0"/>
              <a:t>The Israeli  separation wall makes the Berlin Wall look like a fence!  And </a:t>
            </a:r>
            <a:r>
              <a:rPr lang="en-US" dirty="0"/>
              <a:t>w</a:t>
            </a:r>
            <a:r>
              <a:rPr lang="en-US" dirty="0" smtClean="0"/>
              <a:t>e </a:t>
            </a:r>
            <a:r>
              <a:rPr lang="en-US" dirty="0"/>
              <a:t>d</a:t>
            </a:r>
            <a:r>
              <a:rPr lang="en-US" dirty="0" smtClean="0"/>
              <a:t>o </a:t>
            </a:r>
            <a:r>
              <a:rPr lang="en-US" dirty="0"/>
              <a:t>n</a:t>
            </a:r>
            <a:r>
              <a:rPr lang="en-US" dirty="0" smtClean="0"/>
              <a:t>ot </a:t>
            </a:r>
            <a:r>
              <a:rPr lang="en-US" dirty="0"/>
              <a:t>h</a:t>
            </a:r>
            <a:r>
              <a:rPr lang="en-US" dirty="0" smtClean="0"/>
              <a:t>ear about that in the news.</a:t>
            </a:r>
            <a:endParaRPr lang="en-US" dirty="0"/>
          </a:p>
        </p:txBody>
      </p:sp>
    </p:spTree>
    <p:extLst>
      <p:ext uri="{BB962C8B-B14F-4D97-AF65-F5344CB8AC3E}">
        <p14:creationId xmlns:p14="http://schemas.microsoft.com/office/powerpoint/2010/main" val="35757506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Hail, Mary…</a:t>
            </a:r>
            <a:endParaRPr lang="en-US" dirty="0"/>
          </a:p>
        </p:txBody>
      </p:sp>
      <p:pic>
        <p:nvPicPr>
          <p:cNvPr id="5" name="Picture 2" descr="http://change-production.s3.amazonaws.com/photos/wordpress_copies/genocide/2009/09/palestinian_children_in_jenin.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2963" b="12963"/>
          <a:stretch>
            <a:fillRect/>
          </a:stretch>
        </p:blipFill>
        <p:spPr bwMode="auto">
          <a:xfrm>
            <a:off x="457200" y="1523999"/>
            <a:ext cx="8229600" cy="4921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0341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Hail, Mary…</a:t>
            </a:r>
            <a:endParaRPr lang="en-US" dirty="0"/>
          </a:p>
        </p:txBody>
      </p:sp>
      <p:pic>
        <p:nvPicPr>
          <p:cNvPr id="5" name="Content Placeholder 4" descr="http://farm2.staticflickr.com/1030/632253523_a7cdfb10dc.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9625" b="9625"/>
          <a:stretch>
            <a:fillRect/>
          </a:stretch>
        </p:blipFill>
        <p:spPr bwMode="auto">
          <a:xfrm>
            <a:off x="457200" y="1524000"/>
            <a:ext cx="8229600" cy="475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78779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Hail, Mary…</a:t>
            </a:r>
            <a:endParaRPr lang="en-US" dirty="0"/>
          </a:p>
        </p:txBody>
      </p:sp>
      <p:pic>
        <p:nvPicPr>
          <p:cNvPr id="5" name="Content Placeholder 4" descr="DSC_0290.JPG"/>
          <p:cNvPicPr>
            <a:picLocks noGrp="1" noChangeAspect="1"/>
          </p:cNvPicPr>
          <p:nvPr>
            <p:ph idx="1"/>
          </p:nvPr>
        </p:nvPicPr>
        <p:blipFill>
          <a:blip r:embed="rId2" cstate="print">
            <a:extLst>
              <a:ext uri="{28A0092B-C50C-407E-A947-70E740481C1C}">
                <a14:useLocalDpi xmlns:a14="http://schemas.microsoft.com/office/drawing/2010/main" val="0"/>
              </a:ext>
            </a:extLst>
          </a:blip>
          <a:srcRect l="-6607" r="-6607"/>
          <a:stretch>
            <a:fillRect/>
          </a:stretch>
        </p:blipFill>
        <p:spPr>
          <a:xfrm>
            <a:off x="265387" y="1523999"/>
            <a:ext cx="8719855" cy="4864793"/>
          </a:xfrm>
          <a:prstGeom prst="rect">
            <a:avLst/>
          </a:prstGeom>
        </p:spPr>
      </p:pic>
    </p:spTree>
    <p:extLst>
      <p:ext uri="{BB962C8B-B14F-4D97-AF65-F5344CB8AC3E}">
        <p14:creationId xmlns:p14="http://schemas.microsoft.com/office/powerpoint/2010/main" val="7308736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Hail, Mary…</a:t>
            </a:r>
            <a:endParaRPr lang="en-US" dirty="0"/>
          </a:p>
        </p:txBody>
      </p:sp>
      <p:pic>
        <p:nvPicPr>
          <p:cNvPr id="5" name="Picture 2" descr="http://farm5.static.flickr.com/3086/3160815598_fda479997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8333" b="8333"/>
          <a:stretch>
            <a:fillRect/>
          </a:stretch>
        </p:blipFill>
        <p:spPr bwMode="auto">
          <a:xfrm>
            <a:off x="457200" y="1524000"/>
            <a:ext cx="8229600" cy="475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74050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Hail, Mary…</a:t>
            </a:r>
            <a:endParaRPr lang="en-US" dirty="0"/>
          </a:p>
        </p:txBody>
      </p:sp>
      <p:pic>
        <p:nvPicPr>
          <p:cNvPr id="5" name="Content Placeholder 4" descr="http://www.lucascleophas.nl/wp-content/uploads/2011/12/Their-minds-belong-to-us-and-they-will-do-as-we-say-....-until-they-are-grown-up-Palestinian-children-light-candles-in-the-grotto-under-the-Church-of-the-Nativity.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0089" b="10089"/>
          <a:stretch>
            <a:fillRect/>
          </a:stretch>
        </p:blipFill>
        <p:spPr bwMode="auto">
          <a:xfrm>
            <a:off x="457200" y="1523999"/>
            <a:ext cx="8229600" cy="486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83652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Hail, Mary…</a:t>
            </a:r>
            <a:endParaRPr lang="en-US" dirty="0"/>
          </a:p>
        </p:txBody>
      </p:sp>
      <p:pic>
        <p:nvPicPr>
          <p:cNvPr id="6" name="Picture 4" descr="http://jmsmith.org/wp-content/uploads/2010/12/Togetherness-JewishPalestinianChi.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426" r="4426"/>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70770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Glory be…</a:t>
            </a:r>
            <a:endParaRPr lang="en-US" dirty="0"/>
          </a:p>
        </p:txBody>
      </p:sp>
      <p:pic>
        <p:nvPicPr>
          <p:cNvPr id="4" name="Content Placeholder 3" descr="http://prayerflowers.com/trinity.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7742" b="7742"/>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02283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extBox 1"/>
          <p:cNvSpPr txBox="1">
            <a:spLocks noChangeArrowheads="1"/>
          </p:cNvSpPr>
          <p:nvPr/>
        </p:nvSpPr>
        <p:spPr bwMode="auto">
          <a:xfrm>
            <a:off x="457200" y="152400"/>
            <a:ext cx="84582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r>
              <a:rPr lang="en-US" sz="2000" dirty="0">
                <a:solidFill>
                  <a:schemeClr val="bg2"/>
                </a:solidFill>
                <a:latin typeface="Times New Roman" charset="0"/>
                <a:cs typeface="Times New Roman" charset="0"/>
              </a:rPr>
              <a:t>O MARY, Immaculate, Gracious Queen of heaven and earth, </a:t>
            </a:r>
          </a:p>
          <a:p>
            <a:pPr algn="just" eaLnBrk="1" hangingPunct="1"/>
            <a:r>
              <a:rPr lang="en-US" sz="2000" dirty="0">
                <a:solidFill>
                  <a:schemeClr val="bg2"/>
                </a:solidFill>
                <a:latin typeface="Times New Roman" charset="0"/>
                <a:cs typeface="Times New Roman" charset="0"/>
              </a:rPr>
              <a:t>behold us prostrate before your exalted throne.</a:t>
            </a:r>
          </a:p>
          <a:p>
            <a:pPr algn="just" eaLnBrk="1" hangingPunct="1"/>
            <a:r>
              <a:rPr lang="en-US" sz="2000" dirty="0">
                <a:solidFill>
                  <a:schemeClr val="bg2"/>
                </a:solidFill>
                <a:latin typeface="Times New Roman" charset="0"/>
                <a:cs typeface="Times New Roman" charset="0"/>
              </a:rPr>
              <a:t>Full of confidence in your goodness and in your boundless power, </a:t>
            </a:r>
          </a:p>
          <a:p>
            <a:pPr algn="just" eaLnBrk="1" hangingPunct="1"/>
            <a:r>
              <a:rPr lang="en-US" sz="2000" dirty="0">
                <a:solidFill>
                  <a:schemeClr val="bg2"/>
                </a:solidFill>
                <a:latin typeface="Times New Roman" charset="0"/>
                <a:cs typeface="Times New Roman" charset="0"/>
              </a:rPr>
              <a:t>we beseech you to turn a pitying glance upon Palestine,</a:t>
            </a:r>
          </a:p>
          <a:p>
            <a:pPr algn="just" eaLnBrk="1" hangingPunct="1"/>
            <a:r>
              <a:rPr lang="en-US" sz="2000" dirty="0">
                <a:solidFill>
                  <a:schemeClr val="bg2"/>
                </a:solidFill>
                <a:latin typeface="Times New Roman" charset="0"/>
                <a:cs typeface="Times New Roman" charset="0"/>
              </a:rPr>
              <a:t>which more than any other country belongs to you,</a:t>
            </a:r>
          </a:p>
          <a:p>
            <a:pPr algn="just" eaLnBrk="1" hangingPunct="1"/>
            <a:r>
              <a:rPr lang="en-US" sz="2000" dirty="0">
                <a:solidFill>
                  <a:schemeClr val="bg2"/>
                </a:solidFill>
                <a:latin typeface="Times New Roman" charset="0"/>
                <a:cs typeface="Times New Roman" charset="0"/>
              </a:rPr>
              <a:t>since you have graced it with your birth, your virtues</a:t>
            </a:r>
          </a:p>
          <a:p>
            <a:pPr algn="just" eaLnBrk="1" hangingPunct="1"/>
            <a:r>
              <a:rPr lang="en-US" sz="2000" dirty="0">
                <a:solidFill>
                  <a:schemeClr val="bg2"/>
                </a:solidFill>
                <a:latin typeface="Times New Roman" charset="0"/>
                <a:cs typeface="Times New Roman" charset="0"/>
              </a:rPr>
              <a:t> and your sorrows, and from there has given the Redeemer to the world.</a:t>
            </a:r>
          </a:p>
          <a:p>
            <a:pPr algn="just" eaLnBrk="1" hangingPunct="1"/>
            <a:r>
              <a:rPr lang="en-US" sz="2000" dirty="0">
                <a:solidFill>
                  <a:schemeClr val="bg2"/>
                </a:solidFill>
                <a:latin typeface="Times New Roman" charset="0"/>
                <a:cs typeface="Times New Roman" charset="0"/>
              </a:rPr>
              <a:t>Remember that there especially,</a:t>
            </a:r>
          </a:p>
          <a:p>
            <a:pPr algn="just" eaLnBrk="1" hangingPunct="1"/>
            <a:r>
              <a:rPr lang="en-US" sz="2000" dirty="0">
                <a:solidFill>
                  <a:schemeClr val="bg2"/>
                </a:solidFill>
                <a:latin typeface="Times New Roman" charset="0"/>
                <a:cs typeface="Times New Roman" charset="0"/>
              </a:rPr>
              <a:t>you were constituted our tender Mother, the dispenser of graces.</a:t>
            </a:r>
          </a:p>
          <a:p>
            <a:pPr algn="just" eaLnBrk="1" hangingPunct="1"/>
            <a:r>
              <a:rPr lang="en-US" sz="2000" dirty="0">
                <a:solidFill>
                  <a:schemeClr val="bg2"/>
                </a:solidFill>
                <a:latin typeface="Times New Roman" charset="0"/>
                <a:cs typeface="Times New Roman" charset="0"/>
              </a:rPr>
              <a:t>Watch therefore over your native country.</a:t>
            </a:r>
          </a:p>
          <a:p>
            <a:pPr algn="just" eaLnBrk="1" hangingPunct="1"/>
            <a:r>
              <a:rPr lang="en-US" sz="2000" dirty="0">
                <a:solidFill>
                  <a:schemeClr val="bg2"/>
                </a:solidFill>
                <a:latin typeface="Times New Roman" charset="0"/>
                <a:cs typeface="Times New Roman" charset="0"/>
              </a:rPr>
              <a:t>Scatter from it the shades of error, </a:t>
            </a:r>
          </a:p>
          <a:p>
            <a:pPr algn="just" eaLnBrk="1" hangingPunct="1"/>
            <a:r>
              <a:rPr lang="en-US" sz="2000" dirty="0">
                <a:solidFill>
                  <a:schemeClr val="bg2"/>
                </a:solidFill>
                <a:latin typeface="Times New Roman" charset="0"/>
                <a:cs typeface="Times New Roman" charset="0"/>
              </a:rPr>
              <a:t>for it was there the Son of Eternal Justice shone.</a:t>
            </a:r>
          </a:p>
          <a:p>
            <a:pPr algn="just" eaLnBrk="1" hangingPunct="1"/>
            <a:r>
              <a:rPr lang="en-US" sz="2000" dirty="0">
                <a:solidFill>
                  <a:schemeClr val="bg2"/>
                </a:solidFill>
                <a:latin typeface="Times New Roman" charset="0"/>
                <a:cs typeface="Times New Roman" charset="0"/>
              </a:rPr>
              <a:t>Bring about the speedy fulfillment of the promise</a:t>
            </a:r>
          </a:p>
          <a:p>
            <a:pPr algn="just" eaLnBrk="1" hangingPunct="1"/>
            <a:r>
              <a:rPr lang="en-US" sz="2000" dirty="0">
                <a:solidFill>
                  <a:schemeClr val="bg2"/>
                </a:solidFill>
                <a:latin typeface="Times New Roman" charset="0"/>
                <a:cs typeface="Times New Roman" charset="0"/>
              </a:rPr>
              <a:t>which issued from the lips of your Divine Son</a:t>
            </a:r>
          </a:p>
          <a:p>
            <a:pPr algn="just" eaLnBrk="1" hangingPunct="1"/>
            <a:r>
              <a:rPr lang="en-US" sz="2000" dirty="0">
                <a:solidFill>
                  <a:schemeClr val="bg2"/>
                </a:solidFill>
                <a:latin typeface="Times New Roman" charset="0"/>
                <a:cs typeface="Times New Roman" charset="0"/>
              </a:rPr>
              <a:t>that there should be one fold and one Shepherd.</a:t>
            </a:r>
          </a:p>
          <a:p>
            <a:pPr algn="just" eaLnBrk="1" hangingPunct="1"/>
            <a:r>
              <a:rPr lang="en-US" sz="2000" dirty="0">
                <a:solidFill>
                  <a:schemeClr val="bg2"/>
                </a:solidFill>
                <a:latin typeface="Times New Roman" charset="0"/>
                <a:cs typeface="Times New Roman" charset="0"/>
              </a:rPr>
              <a:t>Obtain for us all that we may serve the Lord in sanctity and justice</a:t>
            </a:r>
          </a:p>
          <a:p>
            <a:pPr algn="just" eaLnBrk="1" hangingPunct="1"/>
            <a:r>
              <a:rPr lang="en-US" sz="2000" dirty="0">
                <a:solidFill>
                  <a:schemeClr val="bg2"/>
                </a:solidFill>
                <a:latin typeface="Times New Roman" charset="0"/>
                <a:cs typeface="Times New Roman" charset="0"/>
              </a:rPr>
              <a:t>during the days of our lives, so that by the merits of JESUS</a:t>
            </a:r>
          </a:p>
          <a:p>
            <a:pPr algn="just" eaLnBrk="1" hangingPunct="1"/>
            <a:r>
              <a:rPr lang="en-US" sz="2000" dirty="0">
                <a:solidFill>
                  <a:schemeClr val="bg2"/>
                </a:solidFill>
                <a:latin typeface="Times New Roman" charset="0"/>
                <a:cs typeface="Times New Roman" charset="0"/>
              </a:rPr>
              <a:t>and with your motherly aid we may pass at last</a:t>
            </a:r>
          </a:p>
          <a:p>
            <a:pPr algn="just" eaLnBrk="1" hangingPunct="1"/>
            <a:r>
              <a:rPr lang="en-US" sz="2000" dirty="0">
                <a:solidFill>
                  <a:schemeClr val="bg2"/>
                </a:solidFill>
                <a:latin typeface="Times New Roman" charset="0"/>
                <a:cs typeface="Times New Roman" charset="0"/>
              </a:rPr>
              <a:t> from this earthly Jerusalem to the splendor of the heavenly one.</a:t>
            </a:r>
          </a:p>
          <a:p>
            <a:pPr eaLnBrk="1" hangingPunct="1"/>
            <a:r>
              <a:rPr lang="en-US" sz="2000" dirty="0">
                <a:solidFill>
                  <a:schemeClr val="bg2"/>
                </a:solidFill>
                <a:latin typeface="Times New Roman" charset="0"/>
                <a:cs typeface="Times New Roman" charset="0"/>
              </a:rPr>
              <a:t>Amen</a:t>
            </a:r>
          </a:p>
        </p:txBody>
      </p:sp>
    </p:spTree>
    <p:extLst>
      <p:ext uri="{BB962C8B-B14F-4D97-AF65-F5344CB8AC3E}">
        <p14:creationId xmlns:p14="http://schemas.microsoft.com/office/powerpoint/2010/main" val="5689586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The Equestrian Order of the Holy </a:t>
            </a:r>
            <a:r>
              <a:rPr lang="en-US" dirty="0" err="1" smtClean="0"/>
              <a:t>Sepulchre</a:t>
            </a:r>
            <a:r>
              <a:rPr lang="en-US" dirty="0" smtClean="0"/>
              <a:t> of Jerusalem</a:t>
            </a:r>
            <a:endParaRPr lang="en-US" dirty="0"/>
          </a:p>
        </p:txBody>
      </p:sp>
      <p:pic>
        <p:nvPicPr>
          <p:cNvPr id="4" name="Content Placeholder 3" descr="2013-LOGO.tif"/>
          <p:cNvPicPr>
            <a:picLocks noGrp="1" noChangeAspect="1"/>
          </p:cNvPicPr>
          <p:nvPr>
            <p:ph idx="1"/>
          </p:nvPr>
        </p:nvPicPr>
        <p:blipFill>
          <a:blip r:embed="rId2" cstate="print">
            <a:extLst>
              <a:ext uri="{28A0092B-C50C-407E-A947-70E740481C1C}">
                <a14:useLocalDpi xmlns:a14="http://schemas.microsoft.com/office/drawing/2010/main" val="0"/>
              </a:ext>
            </a:extLst>
          </a:blip>
          <a:srcRect l="-40000" r="-40000"/>
          <a:stretch>
            <a:fillRect/>
          </a:stretch>
        </p:blipFill>
        <p:spPr/>
      </p:pic>
    </p:spTree>
    <p:extLst>
      <p:ext uri="{BB962C8B-B14F-4D97-AF65-F5344CB8AC3E}">
        <p14:creationId xmlns:p14="http://schemas.microsoft.com/office/powerpoint/2010/main" val="14654878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25164"/>
            <a:ext cx="8229600" cy="4370836"/>
          </a:xfrm>
        </p:spPr>
        <p:txBody>
          <a:bodyPr/>
          <a:lstStyle/>
          <a:p>
            <a:r>
              <a:rPr lang="en-US" dirty="0" smtClean="0"/>
              <a:t>To strengthen in its members the practice of Christian life, in absolute fidelity to the Supreme Pontiff</a:t>
            </a:r>
          </a:p>
          <a:p>
            <a:r>
              <a:rPr lang="en-US" dirty="0" smtClean="0"/>
              <a:t>To sustain and aid the charitable, cultural and social works and institutions of the Catholic Church in the Holy Land</a:t>
            </a:r>
          </a:p>
          <a:p>
            <a:r>
              <a:rPr lang="en-US" dirty="0" smtClean="0"/>
              <a:t>To support the preservation and propagation of the Faith in the Holy Land</a:t>
            </a:r>
          </a:p>
          <a:p>
            <a:r>
              <a:rPr lang="en-US" dirty="0" smtClean="0"/>
              <a:t>To uphold the rights of the Catholic Church in the Holy Land</a:t>
            </a:r>
            <a:endParaRPr lang="en-US" dirty="0"/>
          </a:p>
        </p:txBody>
      </p:sp>
      <p:sp>
        <p:nvSpPr>
          <p:cNvPr id="3" name="Title 2"/>
          <p:cNvSpPr>
            <a:spLocks noGrp="1"/>
          </p:cNvSpPr>
          <p:nvPr>
            <p:ph type="title"/>
          </p:nvPr>
        </p:nvSpPr>
        <p:spPr/>
        <p:txBody>
          <a:bodyPr/>
          <a:lstStyle/>
          <a:p>
            <a:pPr algn="ctr"/>
            <a:r>
              <a:rPr lang="en-US" dirty="0" smtClean="0"/>
              <a:t>The Mission of the Order</a:t>
            </a:r>
            <a:endParaRPr lang="en-US" dirty="0"/>
          </a:p>
        </p:txBody>
      </p:sp>
    </p:spTree>
    <p:extLst>
      <p:ext uri="{BB962C8B-B14F-4D97-AF65-F5344CB8AC3E}">
        <p14:creationId xmlns:p14="http://schemas.microsoft.com/office/powerpoint/2010/main" val="11811405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Bethlehem is an Outdoor Prison</a:t>
            </a:r>
            <a:endParaRPr lang="en-US" dirty="0"/>
          </a:p>
        </p:txBody>
      </p:sp>
      <p:pic>
        <p:nvPicPr>
          <p:cNvPr id="5" name="Content Placeholder 4" descr="DSC_0360.JPG"/>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t="-34076" b="-34076"/>
          <a:stretch>
            <a:fillRect/>
          </a:stretch>
        </p:blipFill>
        <p:spPr>
          <a:xfrm>
            <a:off x="457200" y="2399955"/>
            <a:ext cx="4059936" cy="4572000"/>
          </a:xfrm>
        </p:spPr>
      </p:pic>
      <p:pic>
        <p:nvPicPr>
          <p:cNvPr id="6" name="Content Placeholder 5" descr="DSC_0331.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20283" r="20283"/>
          <a:stretch>
            <a:fillRect/>
          </a:stretch>
        </p:blipFill>
        <p:spPr>
          <a:xfrm>
            <a:off x="4648200" y="1477530"/>
            <a:ext cx="4059936" cy="4572000"/>
          </a:xfrm>
        </p:spPr>
      </p:pic>
      <p:sp>
        <p:nvSpPr>
          <p:cNvPr id="3" name="TextBox 2"/>
          <p:cNvSpPr txBox="1"/>
          <p:nvPr/>
        </p:nvSpPr>
        <p:spPr>
          <a:xfrm>
            <a:off x="715316" y="1737311"/>
            <a:ext cx="3459793" cy="1477328"/>
          </a:xfrm>
          <a:prstGeom prst="rect">
            <a:avLst/>
          </a:prstGeom>
          <a:noFill/>
        </p:spPr>
        <p:txBody>
          <a:bodyPr wrap="square" rtlCol="0">
            <a:spAutoFit/>
          </a:bodyPr>
          <a:lstStyle/>
          <a:p>
            <a:r>
              <a:rPr lang="en-US" dirty="0" smtClean="0"/>
              <a:t>The Christian population in the Holy Land has declined greatly in the past several decades and is now only 1-2%.  Most of the Christians are Palestinian.</a:t>
            </a:r>
            <a:endParaRPr lang="en-US" dirty="0"/>
          </a:p>
        </p:txBody>
      </p:sp>
    </p:spTree>
    <p:extLst>
      <p:ext uri="{BB962C8B-B14F-4D97-AF65-F5344CB8AC3E}">
        <p14:creationId xmlns:p14="http://schemas.microsoft.com/office/powerpoint/2010/main" val="42443562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399"/>
            <a:ext cx="8229600" cy="1745503"/>
          </a:xfrm>
        </p:spPr>
        <p:txBody>
          <a:bodyPr>
            <a:normAutofit fontScale="90000"/>
          </a:bodyPr>
          <a:lstStyle/>
          <a:p>
            <a:pPr algn="ctr"/>
            <a:r>
              <a:rPr lang="en-US" dirty="0" smtClean="0"/>
              <a:t>The Equestrian Order of the Holy </a:t>
            </a:r>
            <a:r>
              <a:rPr lang="en-US" dirty="0" err="1" smtClean="0"/>
              <a:t>Sepulchre</a:t>
            </a:r>
            <a:r>
              <a:rPr lang="en-US" dirty="0" smtClean="0"/>
              <a:t> of Jerusalem – </a:t>
            </a:r>
            <a:br>
              <a:rPr lang="en-US" dirty="0" smtClean="0"/>
            </a:br>
            <a:r>
              <a:rPr lang="en-US" dirty="0" smtClean="0"/>
              <a:t>A Piece of Catholic History</a:t>
            </a:r>
            <a:endParaRPr lang="en-US" dirty="0"/>
          </a:p>
        </p:txBody>
      </p:sp>
      <p:pic>
        <p:nvPicPr>
          <p:cNvPr id="7" name="Content Placeholder 6" descr="DSC_0310.JPG"/>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t="12301" b="12301"/>
          <a:stretch>
            <a:fillRect/>
          </a:stretch>
        </p:blipFill>
        <p:spPr>
          <a:xfrm>
            <a:off x="457200" y="2087692"/>
            <a:ext cx="4059936" cy="4379778"/>
          </a:xfrm>
        </p:spPr>
      </p:pic>
      <p:pic>
        <p:nvPicPr>
          <p:cNvPr id="8" name="Content Placeholder 7" descr="DSC_0227.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t="12301" b="12301"/>
          <a:stretch>
            <a:fillRect/>
          </a:stretch>
        </p:blipFill>
        <p:spPr>
          <a:xfrm>
            <a:off x="4648200" y="2087692"/>
            <a:ext cx="4059936" cy="4379778"/>
          </a:xfrm>
        </p:spPr>
      </p:pic>
    </p:spTree>
    <p:extLst>
      <p:ext uri="{BB962C8B-B14F-4D97-AF65-F5344CB8AC3E}">
        <p14:creationId xmlns:p14="http://schemas.microsoft.com/office/powerpoint/2010/main" val="26424265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Good_Friday_poster_8_1-2x11.pdf"/>
          <p:cNvPicPr>
            <a:picLocks noGrp="1" noChangeAspect="1"/>
          </p:cNvPicPr>
          <p:nvPr>
            <p:ph sz="quarter" idx="1"/>
          </p:nvPr>
        </p:nvPicPr>
        <p:blipFill>
          <a:blip r:embed="rId2">
            <a:extLst>
              <a:ext uri="{28A0092B-C50C-407E-A947-70E740481C1C}">
                <a14:useLocalDpi xmlns:a14="http://schemas.microsoft.com/office/drawing/2010/main" val="0"/>
              </a:ext>
            </a:extLst>
          </a:blip>
          <a:srcRect l="-20745" r="-20745"/>
          <a:stretch>
            <a:fillRect/>
          </a:stretch>
        </p:blipFill>
        <p:spPr>
          <a:xfrm>
            <a:off x="0" y="457200"/>
            <a:ext cx="5990161" cy="5912636"/>
          </a:xfrm>
        </p:spPr>
      </p:pic>
      <p:sp>
        <p:nvSpPr>
          <p:cNvPr id="7" name="Text Placeholder 6"/>
          <p:cNvSpPr>
            <a:spLocks noGrp="1"/>
          </p:cNvSpPr>
          <p:nvPr>
            <p:ph type="body" idx="2"/>
          </p:nvPr>
        </p:nvSpPr>
        <p:spPr>
          <a:xfrm>
            <a:off x="5648949" y="2123278"/>
            <a:ext cx="3117099" cy="3753654"/>
          </a:xfrm>
        </p:spPr>
        <p:txBody>
          <a:bodyPr>
            <a:normAutofit/>
          </a:bodyPr>
          <a:lstStyle/>
          <a:p>
            <a:r>
              <a:rPr lang="en-US" sz="3600" dirty="0" smtClean="0"/>
              <a:t>THANK YOU FOR YOUR GENEROSITY AND PRAYERS!</a:t>
            </a:r>
            <a:endParaRPr lang="en-US" sz="3600" dirty="0"/>
          </a:p>
        </p:txBody>
      </p:sp>
      <p:sp>
        <p:nvSpPr>
          <p:cNvPr id="5" name="Title 4"/>
          <p:cNvSpPr>
            <a:spLocks noGrp="1"/>
          </p:cNvSpPr>
          <p:nvPr>
            <p:ph type="title"/>
          </p:nvPr>
        </p:nvSpPr>
        <p:spPr>
          <a:xfrm>
            <a:off x="5800599" y="457200"/>
            <a:ext cx="2962401" cy="1438584"/>
          </a:xfrm>
        </p:spPr>
        <p:txBody>
          <a:bodyPr>
            <a:noAutofit/>
          </a:bodyPr>
          <a:lstStyle/>
          <a:p>
            <a:r>
              <a:rPr lang="en-US" sz="2400" dirty="0" smtClean="0"/>
              <a:t>THE PONTIFICAL </a:t>
            </a:r>
            <a:br>
              <a:rPr lang="en-US" sz="2400" dirty="0" smtClean="0"/>
            </a:br>
            <a:r>
              <a:rPr lang="en-US" sz="2400" dirty="0" smtClean="0"/>
              <a:t>GOOD FRIDAY COLLECTION</a:t>
            </a:r>
            <a:endParaRPr lang="en-US" sz="2400" dirty="0"/>
          </a:p>
        </p:txBody>
      </p:sp>
    </p:spTree>
    <p:extLst>
      <p:ext uri="{BB962C8B-B14F-4D97-AF65-F5344CB8AC3E}">
        <p14:creationId xmlns:p14="http://schemas.microsoft.com/office/powerpoint/2010/main" val="23860696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ヒラギノ角ゴ Pro W3"/>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ヒラギノ角ゴ Pro W3"/>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Paper.thmx</Template>
  <TotalTime>5503</TotalTime>
  <Words>2552</Words>
  <Application>Microsoft Office PowerPoint</Application>
  <PresentationFormat>On-screen Show (4:3)</PresentationFormat>
  <Paragraphs>125</Paragraphs>
  <Slides>91</Slides>
  <Notes>0</Notes>
  <HiddenSlides>0</HiddenSlides>
  <MMClips>0</MMClips>
  <ScaleCrop>false</ScaleCrop>
  <HeadingPairs>
    <vt:vector size="4" baseType="variant">
      <vt:variant>
        <vt:lpstr>Theme</vt:lpstr>
      </vt:variant>
      <vt:variant>
        <vt:i4>1</vt:i4>
      </vt:variant>
      <vt:variant>
        <vt:lpstr>Slide Titles</vt:lpstr>
      </vt:variant>
      <vt:variant>
        <vt:i4>91</vt:i4>
      </vt:variant>
    </vt:vector>
  </HeadingPairs>
  <TitlesOfParts>
    <vt:vector size="92" baseType="lpstr">
      <vt:lpstr>Paper</vt:lpstr>
      <vt:lpstr>A Rosary Pilgrimage  to the Holy Land</vt:lpstr>
      <vt:lpstr>Welcome to Israel!</vt:lpstr>
      <vt:lpstr>A Land of Contrasts…</vt:lpstr>
      <vt:lpstr>A Land of Beauty…</vt:lpstr>
      <vt:lpstr>From the Sea of Galilee…</vt:lpstr>
      <vt:lpstr>All the way to Jerusalem!</vt:lpstr>
      <vt:lpstr>A Land of Challenges for Christians</vt:lpstr>
      <vt:lpstr>One of the Biggest is The Wall </vt:lpstr>
      <vt:lpstr>Bethlehem is an Outdoor Prison</vt:lpstr>
      <vt:lpstr>THE  SEPARATION  WALL </vt:lpstr>
      <vt:lpstr>Life is a constant struggle, but…</vt:lpstr>
      <vt:lpstr>Prayer is both their offense and defense against this obstacle to liberty &amp; dignity.</vt:lpstr>
      <vt:lpstr>  Come and walk &amp; pray along with  Jesus &amp; Mary in the Scriptures</vt:lpstr>
      <vt:lpstr>PALESTINE IN THE TIME OF JESUS</vt:lpstr>
      <vt:lpstr>First Joyful Mystery – The Annunciation</vt:lpstr>
      <vt:lpstr>The Basilica of the Annunciation - Nazareth</vt:lpstr>
      <vt:lpstr>PowerPoint Presentation</vt:lpstr>
      <vt:lpstr>Second Joyful Mystery – The Visitation</vt:lpstr>
      <vt:lpstr>The Church of the Visitation –  Ein Karem</vt:lpstr>
      <vt:lpstr>PowerPoint Presentation</vt:lpstr>
      <vt:lpstr>Third Joyful Mystery – The Nativity</vt:lpstr>
      <vt:lpstr>The Church of the Nativity - Bethlehem</vt:lpstr>
      <vt:lpstr>PowerPoint Presentation</vt:lpstr>
      <vt:lpstr>Fourth Joyful Mystery –  The Presentation</vt:lpstr>
      <vt:lpstr>The Temple </vt:lpstr>
      <vt:lpstr>PowerPoint Presentation</vt:lpstr>
      <vt:lpstr>Fifth Joyful Mystery –  Finding Jesus in the Temple</vt:lpstr>
      <vt:lpstr>The History of Pilgrimage</vt:lpstr>
      <vt:lpstr>PowerPoint Presentation</vt:lpstr>
      <vt:lpstr>First Luminous Mystery –  Baptism of the Lord in the Jordan</vt:lpstr>
      <vt:lpstr>Renewing Baptismal Promises</vt:lpstr>
      <vt:lpstr>PowerPoint Presentation</vt:lpstr>
      <vt:lpstr>Second Luminous Mystery – The First Miracle at the Wedding at Cana</vt:lpstr>
      <vt:lpstr>The Wedding Church - Cana</vt:lpstr>
      <vt:lpstr>PowerPoint Presentation</vt:lpstr>
      <vt:lpstr>Third Luminous Mystery – Proclamation         of the Kingdom &amp; Call to Conversion</vt:lpstr>
      <vt:lpstr>The Church of the Beatitudes</vt:lpstr>
      <vt:lpstr>PowerPoint Presentation</vt:lpstr>
      <vt:lpstr>Fourth Luminous Mystery –  The Transfiguration</vt:lpstr>
      <vt:lpstr>The Basilica of the Transfiguration – Mount Tabor</vt:lpstr>
      <vt:lpstr>PowerPoint Presentation</vt:lpstr>
      <vt:lpstr>Fifth Luminous Mystery –  The Institution of the Eucharist</vt:lpstr>
      <vt:lpstr>The Upper Room - Jerusalem</vt:lpstr>
      <vt:lpstr>PowerPoint Presentation</vt:lpstr>
      <vt:lpstr>First Sorrowful Mystery –  The Agony in the Garden</vt:lpstr>
      <vt:lpstr>The Basilica of the Agony</vt:lpstr>
      <vt:lpstr>PowerPoint Presentation</vt:lpstr>
      <vt:lpstr>Second Sorrowful Mystery –  The Scourging at the Pillar</vt:lpstr>
      <vt:lpstr>The Church of St. Peter in Gallicantu</vt:lpstr>
      <vt:lpstr>PowerPoint Presentation</vt:lpstr>
      <vt:lpstr>Third Sorrowful Mystery –  The Crowning with Thorns</vt:lpstr>
      <vt:lpstr>The Chapel of the Flagellation and the Chapel of Condemnation</vt:lpstr>
      <vt:lpstr>PowerPoint Presentation</vt:lpstr>
      <vt:lpstr>Fourth Sorrowful Mystery –  The Carrying of the Cross</vt:lpstr>
      <vt:lpstr>The Via Dolorosa</vt:lpstr>
      <vt:lpstr>The Via Dolorosa - Jerusalem</vt:lpstr>
      <vt:lpstr>The Fifth Sorrowful Mystery –  The Crucifixion</vt:lpstr>
      <vt:lpstr>The Church of the Holy Sepulchre</vt:lpstr>
      <vt:lpstr>PowerPoint Presentation</vt:lpstr>
      <vt:lpstr>First Glorious Mystery –  The Resurrection</vt:lpstr>
      <vt:lpstr>The Holy Sepulchre – the Empty Tomb</vt:lpstr>
      <vt:lpstr>PowerPoint Presentation</vt:lpstr>
      <vt:lpstr>Second Glorious Mystery –  The Ascension</vt:lpstr>
      <vt:lpstr>The Dome of the Ascension</vt:lpstr>
      <vt:lpstr>PowerPoint Presentation</vt:lpstr>
      <vt:lpstr>Third Glorious Mystery –  The Descent of the Holy Spirit</vt:lpstr>
      <vt:lpstr>The Cenacle or the Coenaculum</vt:lpstr>
      <vt:lpstr>PowerPoint Presentation</vt:lpstr>
      <vt:lpstr>Fourth Glorious Mystery –  The Assumption of Mary</vt:lpstr>
      <vt:lpstr>The Church of the Tomb  of the Virgin Mary</vt:lpstr>
      <vt:lpstr>The Church of the Dormition</vt:lpstr>
      <vt:lpstr>Fifth Glorious Mystery –  The Coronation of Mary</vt:lpstr>
      <vt:lpstr>The Church of St. Anne - Jerusalem</vt:lpstr>
      <vt:lpstr>PowerPoint Presentation</vt:lpstr>
      <vt:lpstr>A Living Rosary Decade for the Christians in the Holy Land</vt:lpstr>
      <vt:lpstr>Hail, Mary…</vt:lpstr>
      <vt:lpstr>Hail, Mary…</vt:lpstr>
      <vt:lpstr>Hail, Mary…</vt:lpstr>
      <vt:lpstr>Hail, Mary…</vt:lpstr>
      <vt:lpstr>Hail, Mary…</vt:lpstr>
      <vt:lpstr>Hail, Mary…</vt:lpstr>
      <vt:lpstr>Hail, Mary…</vt:lpstr>
      <vt:lpstr>Hail, Mary…</vt:lpstr>
      <vt:lpstr>Hail, Mary…</vt:lpstr>
      <vt:lpstr>Hail, Mary…</vt:lpstr>
      <vt:lpstr>Glory be…</vt:lpstr>
      <vt:lpstr>PowerPoint Presentation</vt:lpstr>
      <vt:lpstr>The Equestrian Order of the Holy Sepulchre of Jerusalem</vt:lpstr>
      <vt:lpstr>The Mission of the Order</vt:lpstr>
      <vt:lpstr>The Equestrian Order of the Holy Sepulchre of Jerusalem –  A Piece of Catholic History</vt:lpstr>
      <vt:lpstr>THE PONTIFICAL  GOOD FRIDAY COLLECTION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Pilgrimage to the Holy Land</dc:title>
  <dc:creator>Ann Vorpahl</dc:creator>
  <cp:lastModifiedBy>Peter R. Fletcher</cp:lastModifiedBy>
  <cp:revision>110</cp:revision>
  <cp:lastPrinted>2016-10-19T20:00:40Z</cp:lastPrinted>
  <dcterms:created xsi:type="dcterms:W3CDTF">2014-05-01T01:16:43Z</dcterms:created>
  <dcterms:modified xsi:type="dcterms:W3CDTF">2016-11-23T23:41:48Z</dcterms:modified>
</cp:coreProperties>
</file>